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57"/>
  </p:notesMasterIdLst>
  <p:sldIdLst>
    <p:sldId id="373" r:id="rId2"/>
    <p:sldId id="308" r:id="rId3"/>
    <p:sldId id="292" r:id="rId4"/>
    <p:sldId id="375" r:id="rId5"/>
    <p:sldId id="376" r:id="rId6"/>
    <p:sldId id="377" r:id="rId7"/>
    <p:sldId id="378" r:id="rId8"/>
    <p:sldId id="379" r:id="rId9"/>
    <p:sldId id="380" r:id="rId10"/>
    <p:sldId id="382" r:id="rId11"/>
    <p:sldId id="381" r:id="rId12"/>
    <p:sldId id="383" r:id="rId13"/>
    <p:sldId id="384" r:id="rId14"/>
    <p:sldId id="385" r:id="rId15"/>
    <p:sldId id="386" r:id="rId16"/>
    <p:sldId id="387" r:id="rId17"/>
    <p:sldId id="388" r:id="rId18"/>
    <p:sldId id="389" r:id="rId19"/>
    <p:sldId id="390" r:id="rId20"/>
    <p:sldId id="392" r:id="rId21"/>
    <p:sldId id="393" r:id="rId22"/>
    <p:sldId id="394" r:id="rId23"/>
    <p:sldId id="395" r:id="rId24"/>
    <p:sldId id="374" r:id="rId25"/>
    <p:sldId id="397" r:id="rId26"/>
    <p:sldId id="300" r:id="rId27"/>
    <p:sldId id="299" r:id="rId28"/>
    <p:sldId id="398" r:id="rId29"/>
    <p:sldId id="399" r:id="rId30"/>
    <p:sldId id="400" r:id="rId31"/>
    <p:sldId id="401" r:id="rId32"/>
    <p:sldId id="402" r:id="rId33"/>
    <p:sldId id="372" r:id="rId34"/>
    <p:sldId id="403" r:id="rId35"/>
    <p:sldId id="316" r:id="rId36"/>
    <p:sldId id="332" r:id="rId37"/>
    <p:sldId id="405" r:id="rId38"/>
    <p:sldId id="396" r:id="rId39"/>
    <p:sldId id="406" r:id="rId40"/>
    <p:sldId id="407" r:id="rId41"/>
    <p:sldId id="404" r:id="rId42"/>
    <p:sldId id="408" r:id="rId43"/>
    <p:sldId id="409" r:id="rId44"/>
    <p:sldId id="410" r:id="rId45"/>
    <p:sldId id="411" r:id="rId46"/>
    <p:sldId id="412" r:id="rId47"/>
    <p:sldId id="413" r:id="rId48"/>
    <p:sldId id="414" r:id="rId49"/>
    <p:sldId id="391" r:id="rId50"/>
    <p:sldId id="415" r:id="rId51"/>
    <p:sldId id="416" r:id="rId52"/>
    <p:sldId id="418" r:id="rId53"/>
    <p:sldId id="417" r:id="rId54"/>
    <p:sldId id="419" r:id="rId55"/>
    <p:sldId id="420" r:id="rId56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24" autoAdjust="0"/>
    <p:restoredTop sz="97133" autoAdjust="0"/>
  </p:normalViewPr>
  <p:slideViewPr>
    <p:cSldViewPr>
      <p:cViewPr>
        <p:scale>
          <a:sx n="80" d="100"/>
          <a:sy n="80" d="100"/>
        </p:scale>
        <p:origin x="966" y="2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ACED62-FE50-49A5-B060-0BDBFFCD2C59}" type="datetimeFigureOut">
              <a:rPr lang="cs-CZ" smtClean="0"/>
              <a:pPr/>
              <a:t>29.04.2020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CA5342-0427-4FB4-9101-DE3516CF74F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07716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015E7-5169-409D-960A-83BF601E72C9}" type="datetimeFigureOut">
              <a:rPr lang="cs-CZ" smtClean="0"/>
              <a:pPr/>
              <a:t>29.04.2020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81659-69AB-4942-B9F2-DF670DC2035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01594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015E7-5169-409D-960A-83BF601E72C9}" type="datetimeFigureOut">
              <a:rPr lang="cs-CZ" smtClean="0"/>
              <a:pPr/>
              <a:t>29.04.2020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81659-69AB-4942-B9F2-DF670DC2035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2650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015E7-5169-409D-960A-83BF601E72C9}" type="datetimeFigureOut">
              <a:rPr lang="cs-CZ" smtClean="0"/>
              <a:pPr/>
              <a:t>29.04.2020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81659-69AB-4942-B9F2-DF670DC2035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28652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015E7-5169-409D-960A-83BF601E72C9}" type="datetimeFigureOut">
              <a:rPr lang="cs-CZ" smtClean="0"/>
              <a:pPr/>
              <a:t>29.04.2020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81659-69AB-4942-B9F2-DF670DC2035D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145667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015E7-5169-409D-960A-83BF601E72C9}" type="datetimeFigureOut">
              <a:rPr lang="cs-CZ" smtClean="0"/>
              <a:pPr/>
              <a:t>29.04.2020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81659-69AB-4942-B9F2-DF670DC2035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384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015E7-5169-409D-960A-83BF601E72C9}" type="datetimeFigureOut">
              <a:rPr lang="cs-CZ" smtClean="0"/>
              <a:pPr/>
              <a:t>29.04.2020</a:t>
            </a:fld>
            <a:endParaRPr lang="cs-CZ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81659-69AB-4942-B9F2-DF670DC2035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72017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015E7-5169-409D-960A-83BF601E72C9}" type="datetimeFigureOut">
              <a:rPr lang="cs-CZ" smtClean="0"/>
              <a:pPr/>
              <a:t>29.04.2020</a:t>
            </a:fld>
            <a:endParaRPr lang="cs-CZ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81659-69AB-4942-B9F2-DF670DC2035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37840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015E7-5169-409D-960A-83BF601E72C9}" type="datetimeFigureOut">
              <a:rPr lang="cs-CZ" smtClean="0"/>
              <a:pPr/>
              <a:t>29.04.2020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81659-69AB-4942-B9F2-DF670DC2035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16309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015E7-5169-409D-960A-83BF601E72C9}" type="datetimeFigureOut">
              <a:rPr lang="cs-CZ" smtClean="0"/>
              <a:pPr/>
              <a:t>29.04.2020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81659-69AB-4942-B9F2-DF670DC2035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5402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015E7-5169-409D-960A-83BF601E72C9}" type="datetimeFigureOut">
              <a:rPr lang="cs-CZ" smtClean="0"/>
              <a:pPr/>
              <a:t>29.04.2020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81659-69AB-4942-B9F2-DF670DC2035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9546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015E7-5169-409D-960A-83BF601E72C9}" type="datetimeFigureOut">
              <a:rPr lang="cs-CZ" smtClean="0"/>
              <a:pPr/>
              <a:t>29.04.2020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81659-69AB-4942-B9F2-DF670DC2035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7236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015E7-5169-409D-960A-83BF601E72C9}" type="datetimeFigureOut">
              <a:rPr lang="cs-CZ" smtClean="0"/>
              <a:pPr/>
              <a:t>29.04.2020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81659-69AB-4942-B9F2-DF670DC2035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1723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015E7-5169-409D-960A-83BF601E72C9}" type="datetimeFigureOut">
              <a:rPr lang="cs-CZ" smtClean="0"/>
              <a:pPr/>
              <a:t>29.04.2020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81659-69AB-4942-B9F2-DF670DC2035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9666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015E7-5169-409D-960A-83BF601E72C9}" type="datetimeFigureOut">
              <a:rPr lang="cs-CZ" smtClean="0"/>
              <a:pPr/>
              <a:t>29.04.2020</a:t>
            </a:fld>
            <a:endParaRPr lang="cs-CZ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81659-69AB-4942-B9F2-DF670DC2035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50626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015E7-5169-409D-960A-83BF601E72C9}" type="datetimeFigureOut">
              <a:rPr lang="cs-CZ" smtClean="0"/>
              <a:pPr/>
              <a:t>29.04.2020</a:t>
            </a:fld>
            <a:endParaRPr lang="cs-CZ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81659-69AB-4942-B9F2-DF670DC2035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104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015E7-5169-409D-960A-83BF601E72C9}" type="datetimeFigureOut">
              <a:rPr lang="cs-CZ" smtClean="0"/>
              <a:pPr/>
              <a:t>29.04.2020</a:t>
            </a:fld>
            <a:endParaRPr lang="cs-CZ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81659-69AB-4942-B9F2-DF670DC2035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1832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015E7-5169-409D-960A-83BF601E72C9}" type="datetimeFigureOut">
              <a:rPr lang="cs-CZ" smtClean="0"/>
              <a:pPr/>
              <a:t>29.04.2020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81659-69AB-4942-B9F2-DF670DC2035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8543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3DF015E7-5169-409D-960A-83BF601E72C9}" type="datetimeFigureOut">
              <a:rPr lang="cs-CZ" smtClean="0"/>
              <a:pPr/>
              <a:t>29.04.2020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E81659-69AB-4942-B9F2-DF670DC2035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379512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259228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cs-CZ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Válka Severu proti Jihu</a:t>
            </a:r>
          </a:p>
        </p:txBody>
      </p:sp>
      <p:pic>
        <p:nvPicPr>
          <p:cNvPr id="1027" name="Picture 3" descr="https://s-media-cache-ak0.pinimg.com/originals/5f/55/66/5f55660c8995e4a2ae6b5fb3bf23a3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981" y="2348880"/>
            <a:ext cx="4276725" cy="414337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http://www.brynmawr.edu/iconog/king/k42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92696"/>
            <a:ext cx="8532948" cy="56886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5219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C00000"/>
                </a:solidFill>
              </a:rPr>
              <a:t>Jih</a:t>
            </a:r>
            <a:endParaRPr lang="cs-CZ" b="1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84710" y="2060576"/>
            <a:ext cx="3641103" cy="4195763"/>
          </a:xfrm>
        </p:spPr>
        <p:txBody>
          <a:bodyPr/>
          <a:lstStyle/>
          <a:p>
            <a:r>
              <a:rPr lang="cs-CZ" u="sng" dirty="0" smtClean="0">
                <a:latin typeface="+mn-lt"/>
              </a:rPr>
              <a:t>Zemědělské státy</a:t>
            </a:r>
          </a:p>
          <a:p>
            <a:r>
              <a:rPr lang="cs-CZ" u="sng" dirty="0" smtClean="0">
                <a:latin typeface="+mn-lt"/>
              </a:rPr>
              <a:t>Obrovské plantáže bavlny a tabáku jsou závislé na práci černých otroků</a:t>
            </a:r>
          </a:p>
          <a:p>
            <a:r>
              <a:rPr lang="cs-CZ" u="sng" dirty="0" smtClean="0">
                <a:latin typeface="+mn-lt"/>
              </a:rPr>
              <a:t>Později nazývány </a:t>
            </a:r>
            <a:r>
              <a:rPr lang="cs-CZ" b="1" u="sng" dirty="0" smtClean="0">
                <a:latin typeface="+mn-lt"/>
              </a:rPr>
              <a:t>Konfederace</a:t>
            </a:r>
          </a:p>
          <a:p>
            <a:r>
              <a:rPr lang="cs-CZ" dirty="0">
                <a:latin typeface="+mn-lt"/>
                <a:cs typeface="Arial" panose="020B0604020202020204" pitchFamily="34" charset="0"/>
              </a:rPr>
              <a:t>9</a:t>
            </a:r>
            <a:r>
              <a:rPr lang="cs-CZ" dirty="0" smtClean="0">
                <a:latin typeface="+mn-lt"/>
                <a:cs typeface="Arial" panose="020B0604020202020204" pitchFamily="34" charset="0"/>
              </a:rPr>
              <a:t> </a:t>
            </a:r>
            <a:r>
              <a:rPr lang="cs-CZ" dirty="0">
                <a:latin typeface="+mn-lt"/>
                <a:cs typeface="Arial" panose="020B0604020202020204" pitchFamily="34" charset="0"/>
              </a:rPr>
              <a:t>milionů obyvatel</a:t>
            </a:r>
          </a:p>
          <a:p>
            <a:r>
              <a:rPr lang="cs-CZ" u="sng" dirty="0">
                <a:latin typeface="+mn-lt"/>
                <a:cs typeface="Arial" panose="020B0604020202020204" pitchFamily="34" charset="0"/>
              </a:rPr>
              <a:t>H</a:t>
            </a:r>
            <a:r>
              <a:rPr lang="cs-CZ" u="sng" dirty="0" smtClean="0">
                <a:latin typeface="+mn-lt"/>
                <a:cs typeface="Arial" panose="020B0604020202020204" pitchFamily="34" charset="0"/>
              </a:rPr>
              <a:t>l</a:t>
            </a:r>
            <a:r>
              <a:rPr lang="cs-CZ" u="sng" dirty="0">
                <a:latin typeface="+mn-lt"/>
                <a:cs typeface="Arial" panose="020B0604020202020204" pitchFamily="34" charset="0"/>
              </a:rPr>
              <a:t>. </a:t>
            </a:r>
            <a:r>
              <a:rPr lang="cs-CZ" u="sng" dirty="0" smtClean="0">
                <a:latin typeface="+mn-lt"/>
                <a:cs typeface="Arial" panose="020B0604020202020204" pitchFamily="34" charset="0"/>
              </a:rPr>
              <a:t>městem Richmond</a:t>
            </a:r>
            <a:endParaRPr lang="cs-CZ" u="sng" dirty="0">
              <a:latin typeface="+mn-lt"/>
              <a:cs typeface="Arial" panose="020B0604020202020204" pitchFamily="34" charset="0"/>
            </a:endParaRPr>
          </a:p>
          <a:p>
            <a:r>
              <a:rPr lang="cs-CZ" dirty="0" smtClean="0">
                <a:latin typeface="+mn-lt"/>
                <a:cs typeface="Arial" panose="020B0604020202020204" pitchFamily="34" charset="0"/>
              </a:rPr>
              <a:t>9 </a:t>
            </a:r>
            <a:r>
              <a:rPr lang="cs-CZ" dirty="0">
                <a:latin typeface="+mn-lt"/>
                <a:cs typeface="Arial" panose="020B0604020202020204" pitchFamily="34" charset="0"/>
              </a:rPr>
              <a:t>% </a:t>
            </a:r>
            <a:r>
              <a:rPr lang="cs-CZ" dirty="0" smtClean="0">
                <a:latin typeface="+mn-lt"/>
                <a:cs typeface="Arial" panose="020B0604020202020204" pitchFamily="34" charset="0"/>
              </a:rPr>
              <a:t>průmyslu</a:t>
            </a:r>
          </a:p>
          <a:p>
            <a:r>
              <a:rPr lang="cs-CZ" u="sng" dirty="0" smtClean="0">
                <a:latin typeface="+mn-lt"/>
                <a:cs typeface="Arial" panose="020B0604020202020204" pitchFamily="34" charset="0"/>
              </a:rPr>
              <a:t>Zájmy Jihu zastupuje </a:t>
            </a:r>
            <a:r>
              <a:rPr lang="cs-CZ" i="1" u="sng" dirty="0" smtClean="0">
                <a:latin typeface="+mn-lt"/>
                <a:cs typeface="Arial" panose="020B0604020202020204" pitchFamily="34" charset="0"/>
              </a:rPr>
              <a:t>demokratická strana</a:t>
            </a:r>
            <a:r>
              <a:rPr lang="cs-CZ" u="sng" dirty="0" smtClean="0">
                <a:latin typeface="+mn-lt"/>
                <a:cs typeface="Arial" panose="020B0604020202020204" pitchFamily="34" charset="0"/>
              </a:rPr>
              <a:t> (de facto levice)</a:t>
            </a:r>
            <a:endParaRPr lang="cs-CZ" u="sng" dirty="0" smtClean="0">
              <a:latin typeface="+mn-lt"/>
            </a:endParaRPr>
          </a:p>
          <a:p>
            <a:endParaRPr lang="cs-CZ" dirty="0">
              <a:latin typeface="+mn-lt"/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Picture 3" descr="https://upload.wikimedia.org/wikipedia/en/e/e3/Democratic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629" y="129726"/>
            <a:ext cx="1779532" cy="17350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http://cdn.thefederalist.com/wp-content/uploads/2015/06/shutterstock_69973627-998x66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852936"/>
            <a:ext cx="4110756" cy="27432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3011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https://upload.wikimedia.org/wikipedia/commons/d/d9/Cotton_plantation_on_the_Mississippi%2C_1884_%28cropped%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20688"/>
            <a:ext cx="8403419" cy="55850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6694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http://media.npr.org/assets/img/2013/01/07/978-1-4000-6703-9_wide-2e47ebfe170a9b900ddd5f0627cf0536c6b474eb.jpg?s=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8597105" cy="48245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1069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http://ashlandbelle.com/pl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696"/>
            <a:ext cx="8301707" cy="56166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237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http://cf.collectorsweekly.com/uploads/2014/02/slavefamil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20688"/>
            <a:ext cx="7851739" cy="57606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3467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C00000"/>
                </a:solidFill>
              </a:rPr>
              <a:t>Otroci</a:t>
            </a:r>
            <a:endParaRPr lang="cs-CZ" b="1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788024" y="2060576"/>
            <a:ext cx="3298115" cy="4200245"/>
          </a:xfrm>
        </p:spPr>
        <p:txBody>
          <a:bodyPr/>
          <a:lstStyle/>
          <a:p>
            <a:r>
              <a:rPr lang="cs-CZ" dirty="0" smtClean="0"/>
              <a:t>Levná pracovní síla</a:t>
            </a:r>
          </a:p>
          <a:p>
            <a:r>
              <a:rPr lang="cs-CZ" dirty="0" smtClean="0"/>
              <a:t>Nemají žádná práva ani vzdělání</a:t>
            </a:r>
          </a:p>
          <a:p>
            <a:r>
              <a:rPr lang="cs-CZ" dirty="0" smtClean="0"/>
              <a:t>Jsou „věcí“ toho, kdo si je koupí</a:t>
            </a:r>
            <a:endParaRPr lang="cs-CZ" dirty="0"/>
          </a:p>
        </p:txBody>
      </p:sp>
      <p:pic>
        <p:nvPicPr>
          <p:cNvPr id="10243" name="Picture 3" descr="http://3.bp.blogspot.com/-GTXyd91ji9I/T8GT0izU-SI/AAAAAAAALd4/mKf6GmMwFn8/s1600/rrr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548" y="1843873"/>
            <a:ext cx="3324461" cy="45365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9162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https://upload.wikimedia.org/wikipedia/commons/8/8f/Black_cotton_farming_famil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064896" cy="61811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6956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http://www.afrikanheritage.com/wp-content/uploads/2015/08/slaver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441324"/>
            <a:ext cx="8230303" cy="59400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https://s3-us-west-2.amazonaws.com/courses-images-archive-read-only/wp-content/uploads/sites/883/2015/08/23202518/CNX_History_12_02_Punishment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1014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https://s3-us-west-2.amazonaws.com/courses-images-archive-read-only/wp-content/uploads/sites/883/2015/08/23202518/CNX_History_12_02_Punishme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836712"/>
            <a:ext cx="7672984" cy="5400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045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TextovéPole 4"/>
          <p:cNvSpPr txBox="1">
            <a:spLocks noChangeArrowheads="1"/>
          </p:cNvSpPr>
          <p:nvPr/>
        </p:nvSpPr>
        <p:spPr bwMode="auto">
          <a:xfrm>
            <a:off x="4932040" y="6321928"/>
            <a:ext cx="23034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cs-CZ" altLang="cs-CZ" sz="1400" dirty="0">
              <a:latin typeface="Arial" charset="0"/>
            </a:endParaRPr>
          </a:p>
        </p:txBody>
      </p:sp>
      <p:pic>
        <p:nvPicPr>
          <p:cNvPr id="2051" name="Picture 3" descr="http://omniatlas.com/assets/img/maps/northamerica/northamerica1860122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022"/>
            <a:ext cx="9144000" cy="6299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C00000"/>
                </a:solidFill>
              </a:rPr>
              <a:t>Abolicionismus</a:t>
            </a:r>
            <a:endParaRPr lang="cs-CZ" b="1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cs-CZ" sz="1800" dirty="0" smtClean="0"/>
              <a:t>= hnutí, jehož cílem je zrušení otroctví</a:t>
            </a:r>
            <a:endParaRPr lang="cs-CZ" sz="1800" dirty="0"/>
          </a:p>
        </p:txBody>
      </p:sp>
      <p:pic>
        <p:nvPicPr>
          <p:cNvPr id="15363" name="Picture 3" descr="http://cdn.history.com/sites/2/2013/12/113452409-AB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452" y="1699084"/>
            <a:ext cx="5436761" cy="40694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8246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C00000"/>
                </a:solidFill>
              </a:rPr>
              <a:t>John Brown</a:t>
            </a:r>
            <a:endParaRPr lang="cs-CZ" b="1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7411" name="Picture 3" descr="http://www.emersonkent.com/images/harpers_ferry_rai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28800"/>
            <a:ext cx="6774437" cy="46805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6768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https://upload.wikimedia.org/wikipedia/commons/5/5e/John_Brown_daguerreotype_c185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268760"/>
            <a:ext cx="4019555" cy="50273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https://media-cdn.tripadvisor.com/media/photo-s/0b/e8/d6/fd/john-brown-s-fortres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85791"/>
            <a:ext cx="4917720" cy="32814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5792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C00000"/>
                </a:solidFill>
              </a:rPr>
              <a:t>Válka (1861-1865)</a:t>
            </a:r>
            <a:endParaRPr lang="cs-CZ" b="1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 smtClean="0"/>
              <a:t>Prezidentem zvolen odpůrce otroctví </a:t>
            </a:r>
            <a:r>
              <a:rPr lang="cs-CZ" b="1" dirty="0" smtClean="0"/>
              <a:t>Abraham Lincoln</a:t>
            </a:r>
          </a:p>
          <a:p>
            <a:r>
              <a:rPr lang="cs-CZ" dirty="0" smtClean="0"/>
              <a:t>Chce zrušit otroctví</a:t>
            </a:r>
          </a:p>
          <a:p>
            <a:pPr marL="0" indent="0">
              <a:buNone/>
            </a:pPr>
            <a:r>
              <a:rPr lang="cs-CZ" dirty="0" smtClean="0"/>
              <a:t>	(je nemorální a 	průmyslníci ze severu 	potřebují další dělníky)</a:t>
            </a:r>
          </a:p>
          <a:p>
            <a:r>
              <a:rPr lang="cs-CZ" dirty="0" smtClean="0"/>
              <a:t>Jih se cítí zrazen </a:t>
            </a:r>
            <a:r>
              <a:rPr lang="cs-CZ" dirty="0" smtClean="0">
                <a:latin typeface="Century Gothic" panose="020B0502020202020204" pitchFamily="34" charset="0"/>
              </a:rPr>
              <a:t>→ založil si vlastní stát (Konfederaci) → začátek občanské války</a:t>
            </a:r>
            <a:endParaRPr lang="cs-CZ" dirty="0"/>
          </a:p>
        </p:txBody>
      </p:sp>
      <p:pic>
        <p:nvPicPr>
          <p:cNvPr id="19459" name="Picture 3" descr="https://upload.wikimedia.org/wikipedia/commons/1/1b/Abraham_Lincoln_November_18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42" y="2056093"/>
            <a:ext cx="3398455" cy="41944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8171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5363" name="Picture 3" descr="http://w8h.weebly.com/uploads/2/4/9/5/24954720/8058120_or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43341"/>
            <a:ext cx="8936335" cy="54844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27700" y="1853248"/>
            <a:ext cx="3298113" cy="4403091"/>
          </a:xfrm>
        </p:spPr>
        <p:txBody>
          <a:bodyPr/>
          <a:lstStyle/>
          <a:p>
            <a:r>
              <a:rPr lang="cs-CZ" dirty="0" smtClean="0"/>
              <a:t>Lincoln vyhlásil zrušení otroctví</a:t>
            </a:r>
          </a:p>
          <a:p>
            <a:r>
              <a:rPr lang="cs-CZ" dirty="0" smtClean="0"/>
              <a:t>Nečekaný útok Jihu</a:t>
            </a:r>
            <a:endParaRPr lang="cs-CZ" dirty="0"/>
          </a:p>
          <a:p>
            <a:r>
              <a:rPr lang="cs-CZ" dirty="0" smtClean="0"/>
              <a:t>Sever dlouho nedokáže zvítězit</a:t>
            </a:r>
          </a:p>
          <a:p>
            <a:r>
              <a:rPr lang="cs-CZ" b="1" dirty="0" smtClean="0"/>
              <a:t>1863: bitva u Gettysburgu </a:t>
            </a:r>
            <a:r>
              <a:rPr lang="cs-CZ" b="1" dirty="0" smtClean="0">
                <a:latin typeface="Century Gothic" panose="020B0502020202020204" pitchFamily="34" charset="0"/>
              </a:rPr>
              <a:t>→</a:t>
            </a:r>
            <a:r>
              <a:rPr lang="cs-CZ" dirty="0" smtClean="0"/>
              <a:t> zvrat</a:t>
            </a:r>
          </a:p>
          <a:p>
            <a:r>
              <a:rPr lang="cs-CZ" dirty="0" smtClean="0"/>
              <a:t>Jihu docházejí suroviny a vojáci</a:t>
            </a:r>
          </a:p>
          <a:p>
            <a:r>
              <a:rPr lang="cs-CZ" dirty="0" smtClean="0"/>
              <a:t>Sever po tvrdých bojích obsazuje hl. město Jihu, Richmond</a:t>
            </a:r>
          </a:p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7414" name="Picture 6" descr="https://cdn.theatlantic.com/assets/media/img/mt/2015/08/Civil_War/lead_960.jpg?143991638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975" y="2204864"/>
            <a:ext cx="4707508" cy="31432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3585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" name="Obrázek 2" descr="General-Sherma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823519" cy="6165304"/>
          </a:xfrm>
          <a:prstGeom prst="rect">
            <a:avLst/>
          </a:prstGeom>
        </p:spPr>
      </p:pic>
      <p:pic>
        <p:nvPicPr>
          <p:cNvPr id="4" name="Obrázek 3" descr="generalgran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0"/>
            <a:ext cx="4427984" cy="6165304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20667" y="6335945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g</a:t>
            </a:r>
            <a:r>
              <a:rPr lang="cs-CZ" dirty="0" smtClean="0"/>
              <a:t>enerál Sherman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4743172" y="6248690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generál Grant (18. prezident USA)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>
            <a:normAutofit/>
          </a:bodyPr>
          <a:lstStyle/>
          <a:p>
            <a:pPr>
              <a:buNone/>
            </a:pPr>
            <a:endParaRPr lang="cs-CZ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endParaRPr lang="cs-CZ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endParaRPr lang="cs-CZ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</a:t>
            </a:r>
          </a:p>
          <a:p>
            <a:pPr>
              <a:buNone/>
            </a:pPr>
            <a:r>
              <a:rPr 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					generál Lee  </a:t>
            </a:r>
            <a:endParaRPr 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 descr="Robert_Edward_Le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496130"/>
            <a:ext cx="4189858" cy="55394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http://www.ancreport.com/wp-content/uploads/2016/02/404_2-600x3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8100900" cy="45365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32616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http://worldonline.media.clients.ellingtoncms.com/img/photos/2011/02/10/behind_civil_war_photos0010_t640.jpg?a6ea3ebd4438a44b86d2e9c39ecf7613005fe06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340768"/>
            <a:ext cx="7144200" cy="51125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05159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Zvětšování území USA</a:t>
            </a:r>
            <a:endParaRPr lang="cs-CZ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Monroeova</a:t>
            </a:r>
            <a:r>
              <a:rPr lang="cs-CZ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doktrína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 = plán zahraniční politiky USA</a:t>
            </a:r>
          </a:p>
          <a:p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USA nezasahují do evropských záležitostí a Evropa zase do amerických</a:t>
            </a:r>
          </a:p>
          <a:p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Od FRA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oupena </a:t>
            </a:r>
            <a:r>
              <a:rPr lang="cs-CZ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Louisiana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 (1803)</a:t>
            </a:r>
          </a:p>
          <a:p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Válkou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Mexikem získáno </a:t>
            </a:r>
            <a:r>
              <a:rPr lang="cs-CZ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Nové Mexiko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Kalifornie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Texas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(1848)</a:t>
            </a:r>
            <a:endParaRPr lang="cs-CZ" b="1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Florida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 zakoupena od ŠPA</a:t>
            </a:r>
          </a:p>
          <a:p>
            <a:r>
              <a:rPr lang="cs-CZ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Aljaška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zakoupena</a:t>
            </a:r>
            <a:r>
              <a:rPr lang="cs-CZ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od RUS (1867)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 descr="https://www.collinspress.ie/images/p20%2069th%20New%20York%20Milit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92696"/>
            <a:ext cx="8874377" cy="55635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97440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 descr="http://civilwarintheeast.com/PhotoGallery/Art/OrangeandAlexandri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56848" cy="61421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01699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https://s-media-cache-ak0.pinimg.com/originals/a3/74/e8/a374e8b16aaa426d849e07b45898d04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86" y="260648"/>
            <a:ext cx="4255567" cy="33335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https://s-media-cache-ak0.pinimg.com/736x/01/c4/db/01c4db5615a3c2ad054fb4407038fce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834934"/>
            <a:ext cx="4922167" cy="36916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84474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css_balti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55776" y="2780928"/>
            <a:ext cx="6588224" cy="40770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Obrázek 3" descr="ftsumt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556792"/>
            <a:ext cx="4103440" cy="2948012"/>
          </a:xfrm>
          <a:prstGeom prst="rect">
            <a:avLst/>
          </a:prstGeom>
        </p:spPr>
      </p:pic>
      <p:pic>
        <p:nvPicPr>
          <p:cNvPr id="5" name="Obrázek 4" descr="32282__civil-war-battle-fort-hindman_p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51920" y="1"/>
            <a:ext cx="5292080" cy="26369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ovéPole 5"/>
          <p:cNvSpPr txBox="1"/>
          <p:nvPr/>
        </p:nvSpPr>
        <p:spPr>
          <a:xfrm>
            <a:off x="229945" y="4634798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pevnost </a:t>
            </a:r>
            <a:r>
              <a:rPr lang="cs-CZ" dirty="0" err="1" smtClean="0"/>
              <a:t>Fort</a:t>
            </a:r>
            <a:r>
              <a:rPr lang="cs-CZ" dirty="0" smtClean="0"/>
              <a:t> </a:t>
            </a:r>
            <a:r>
              <a:rPr lang="cs-CZ" dirty="0" err="1" smtClean="0"/>
              <a:t>Sumter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1431298" y="21394"/>
            <a:ext cx="2448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unionistické obrněné lodě na řece Mississippi ostřelují pozice Jižanů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8435" name="Picture 3" descr="http://www.radiodixie.cz/files/obrazky/clanky/clanky-22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5588"/>
            <a:ext cx="8590976" cy="33353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5" descr="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789040"/>
            <a:ext cx="5464324" cy="28060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5739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 descr="en-appomatto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432048"/>
            <a:ext cx="8359778" cy="537321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ovéPole 4"/>
          <p:cNvSpPr txBox="1"/>
          <p:nvPr/>
        </p:nvSpPr>
        <p:spPr>
          <a:xfrm>
            <a:off x="179512" y="6165304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Appomattox</a:t>
            </a:r>
            <a:r>
              <a:rPr lang="cs-CZ" dirty="0" smtClean="0"/>
              <a:t> </a:t>
            </a:r>
            <a:r>
              <a:rPr lang="cs-CZ" dirty="0" err="1" smtClean="0"/>
              <a:t>Court</a:t>
            </a:r>
            <a:r>
              <a:rPr lang="cs-CZ" dirty="0" smtClean="0"/>
              <a:t> House, 1865  – kapitulace Jihu 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299293"/>
            <a:ext cx="8229600" cy="1417638"/>
          </a:xfrm>
        </p:spPr>
        <p:txBody>
          <a:bodyPr>
            <a:normAutofit/>
          </a:bodyPr>
          <a:lstStyle/>
          <a:p>
            <a:r>
              <a:rPr lang="cs-CZ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Důsledky války</a:t>
            </a:r>
            <a:endParaRPr lang="cs-CZ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472608"/>
          </a:xfrm>
        </p:spPr>
        <p:txBody>
          <a:bodyPr>
            <a:normAutofit/>
          </a:bodyPr>
          <a:lstStyle/>
          <a:p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Rozšíření nových technologií (telegraf, parní vlaky, obrněné parníky, ponorka)</a:t>
            </a:r>
          </a:p>
          <a:p>
            <a:r>
              <a:rPr lang="cs-CZ" u="sng" dirty="0" smtClean="0">
                <a:latin typeface="Arial" panose="020B0604020202020204" pitchFamily="34" charset="0"/>
                <a:cs typeface="Arial" panose="020B0604020202020204" pitchFamily="34" charset="0"/>
              </a:rPr>
              <a:t>620 000</a:t>
            </a:r>
            <a:r>
              <a:rPr lang="cs-CZ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u="sng" dirty="0" smtClean="0">
                <a:latin typeface="Arial" panose="020B0604020202020204" pitchFamily="34" charset="0"/>
                <a:cs typeface="Arial" panose="020B0604020202020204" pitchFamily="34" charset="0"/>
              </a:rPr>
              <a:t>mrtvých</a:t>
            </a:r>
            <a:r>
              <a:rPr lang="cs-CZ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(Sever 360 000, Jih 260 000) = největší ztráty v historii USA!!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Jih zpustošen, ale připojen k Unii</a:t>
            </a:r>
            <a:endParaRPr lang="cs-CZ" dirty="0">
              <a:latin typeface="+mn-lt"/>
            </a:endParaRPr>
          </a:p>
        </p:txBody>
      </p:sp>
      <p:pic>
        <p:nvPicPr>
          <p:cNvPr id="19459" name="Picture 3" descr="http://wwww.emmitsburg.net/archive_list/articles/history/civil_war/cwcr/copper3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614" y="3933056"/>
            <a:ext cx="4045465" cy="27512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 descr="http://cdn.history.com/sites/2/2013/12/dead-confederate-soldiers-P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7494662" cy="38917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http://www.english.illinois.edu/maps/civilwar/harves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933056"/>
            <a:ext cx="3581400" cy="27527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8456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6387" name="Picture 3" descr="http://www.americanyawp.com/text/wp-content/uploads/burialparty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8787284" cy="43936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4021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 descr="http://farm4.static.flickr.com/3626/3366104475_0509ebccf2.jpg?v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96752"/>
            <a:ext cx="7790339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0563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http://www.gatewayno.com/history/images/la-purchase-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48680"/>
            <a:ext cx="8924675" cy="58114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2507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 descr="http://warhistorian.org/blog1/images/Hoods_ammo_tra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08720"/>
            <a:ext cx="6616614" cy="52971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0764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299293"/>
            <a:ext cx="8229600" cy="1417638"/>
          </a:xfrm>
        </p:spPr>
        <p:txBody>
          <a:bodyPr>
            <a:normAutofit/>
          </a:bodyPr>
          <a:lstStyle/>
          <a:p>
            <a:r>
              <a:rPr lang="cs-CZ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Důsledky války</a:t>
            </a:r>
            <a:endParaRPr lang="cs-CZ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472608"/>
          </a:xfrm>
        </p:spPr>
        <p:txBody>
          <a:bodyPr>
            <a:norm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Rozšíření nových technologií (telegraf, parní vlaky, obrněné parníky, ponorka)</a:t>
            </a:r>
          </a:p>
          <a:p>
            <a:r>
              <a:rPr lang="cs-CZ" u="sng" dirty="0">
                <a:latin typeface="Arial" panose="020B0604020202020204" pitchFamily="34" charset="0"/>
                <a:cs typeface="Arial" panose="020B0604020202020204" pitchFamily="34" charset="0"/>
              </a:rPr>
              <a:t>620 000</a:t>
            </a:r>
            <a:r>
              <a:rPr lang="cs-CZ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u="sng" dirty="0">
                <a:latin typeface="Arial" panose="020B0604020202020204" pitchFamily="34" charset="0"/>
                <a:cs typeface="Arial" panose="020B0604020202020204" pitchFamily="34" charset="0"/>
              </a:rPr>
              <a:t>mrtvých</a:t>
            </a:r>
            <a:r>
              <a:rPr lang="cs-CZ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(Sever 360 000, Jih 260 000) = největší ztráty v historii USA!!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Jih zpustošen, ale připojen k Unii</a:t>
            </a:r>
            <a:endParaRPr lang="cs-CZ" dirty="0"/>
          </a:p>
          <a:p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1865: </a:t>
            </a:r>
            <a:r>
              <a:rPr lang="cs-CZ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atentát na Lincolna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(zastřelen v divadle hercem,  stoupencem Jihu)</a:t>
            </a:r>
          </a:p>
          <a:p>
            <a:pPr>
              <a:buNone/>
            </a:pPr>
            <a:endParaRPr lang="cs-CZ" dirty="0"/>
          </a:p>
        </p:txBody>
      </p:sp>
      <p:pic>
        <p:nvPicPr>
          <p:cNvPr id="7" name="Picture 3" descr="http://wwww.emmitsburg.net/archive_list/articles/history/civil_war/cwcr/copper3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614" y="3933056"/>
            <a:ext cx="4045465" cy="27512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726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 descr="https://upload.wikimedia.org/wikipedia/commons/thumb/d/df/Assassination_of_President_Lincoln.jpg/1200px-Assassination_of_President_Lincol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460269" cy="63593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1048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 descr="http://historiccamdencounty.com/ccnews142_01_b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548680"/>
            <a:ext cx="6120680" cy="60186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3032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299293"/>
            <a:ext cx="8229600" cy="1417638"/>
          </a:xfrm>
        </p:spPr>
        <p:txBody>
          <a:bodyPr>
            <a:normAutofit/>
          </a:bodyPr>
          <a:lstStyle/>
          <a:p>
            <a:r>
              <a:rPr lang="cs-CZ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Důsledky války</a:t>
            </a:r>
            <a:endParaRPr lang="cs-CZ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472608"/>
          </a:xfrm>
        </p:spPr>
        <p:txBody>
          <a:bodyPr>
            <a:norm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Rozšíření nových technologií (telegraf, parní vlaky, obrněné parníky, ponorka)</a:t>
            </a:r>
          </a:p>
          <a:p>
            <a:r>
              <a:rPr lang="cs-CZ" u="sng" dirty="0">
                <a:latin typeface="Arial" panose="020B0604020202020204" pitchFamily="34" charset="0"/>
                <a:cs typeface="Arial" panose="020B0604020202020204" pitchFamily="34" charset="0"/>
              </a:rPr>
              <a:t>620 000</a:t>
            </a:r>
            <a:r>
              <a:rPr lang="cs-CZ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u="sng" dirty="0">
                <a:latin typeface="Arial" panose="020B0604020202020204" pitchFamily="34" charset="0"/>
                <a:cs typeface="Arial" panose="020B0604020202020204" pitchFamily="34" charset="0"/>
              </a:rPr>
              <a:t>mrtvých</a:t>
            </a:r>
            <a:r>
              <a:rPr lang="cs-CZ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(Sever 360 000, Jih 260 000) = největší ztráty v historii USA!!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Jih zpustošen, ale připojen k Unii</a:t>
            </a:r>
            <a:endParaRPr lang="cs-CZ" dirty="0"/>
          </a:p>
          <a:p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1865: </a:t>
            </a:r>
            <a:r>
              <a:rPr lang="cs-CZ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atentát na Lincolna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(zastřelen v divadle hercem,  stoupencem Jihu)</a:t>
            </a:r>
          </a:p>
          <a:p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Zrušení otroctví v celých USA, ale</a:t>
            </a:r>
          </a:p>
          <a:p>
            <a:pPr marL="0" indent="0">
              <a:buNone/>
            </a:pP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     trvá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sociální problém </a:t>
            </a:r>
            <a:r>
              <a:rPr lang="cs-CZ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→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černoši </a:t>
            </a:r>
          </a:p>
          <a:p>
            <a:pPr marL="0" indent="0">
              <a:buNone/>
            </a:pP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     jsou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nekvalifikovaní a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nevzdělaní</a:t>
            </a:r>
          </a:p>
          <a:p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Na Jihu vznik rasistické organizace</a:t>
            </a:r>
          </a:p>
          <a:p>
            <a:pPr marL="0" indent="0">
              <a:buNone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Ku-klux-klan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 (terorizují černochy) </a:t>
            </a: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endParaRPr lang="cs-CZ" dirty="0"/>
          </a:p>
        </p:txBody>
      </p:sp>
      <p:pic>
        <p:nvPicPr>
          <p:cNvPr id="7" name="Picture 3" descr="http://wwww.emmitsburg.net/archive_list/articles/history/civil_war/cwcr/copper3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005064"/>
            <a:ext cx="4045465" cy="27512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6087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 descr="https://thenypost.files.wordpress.com/2016/06/160630-kkk-after-150-embed-2.jpg?quality=90&amp;strip=all&amp;strip=al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76672"/>
            <a:ext cx="7656548" cy="60486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2980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 descr="https://i.refresher.sk/public/daimyo/amric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80728"/>
            <a:ext cx="7989432" cy="49685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373673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 descr="https://media1.britannica.com/eb-media/33/192833-004-1882A6B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5238750" cy="25622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6" descr="https://tribktla.files.wordpress.com/2016/11/gettyimages-1319636.jpg?quality=85&amp;strip=all&amp;strip=al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429000"/>
            <a:ext cx="5331623" cy="30763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89652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 descr="https://i.refresher.sk/public/daimyo/obesenc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64704"/>
            <a:ext cx="8336798" cy="51845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306685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4339" name="Picture 3" descr="http://www.anglonautes.eu/history/history_usa/hist_usa_19_18_slavery/hist_us_slave_pic_youth_burn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10" y="639135"/>
            <a:ext cx="8202079" cy="56132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372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http://revcom.us/i/454/MexicoStolenLand_V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2656"/>
            <a:ext cx="7620000" cy="62103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2217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C00000"/>
                </a:solidFill>
              </a:rPr>
              <a:t>USA po válce</a:t>
            </a:r>
            <a:endParaRPr lang="cs-CZ" b="1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84710" y="2060575"/>
            <a:ext cx="3298113" cy="4195763"/>
          </a:xfrm>
        </p:spPr>
        <p:txBody>
          <a:bodyPr/>
          <a:lstStyle/>
          <a:p>
            <a:r>
              <a:rPr lang="cs-CZ" u="sng" dirty="0" smtClean="0"/>
              <a:t>Emigrace tisíců lidí z Evropy</a:t>
            </a:r>
          </a:p>
          <a:p>
            <a:r>
              <a:rPr lang="cs-CZ" u="sng" dirty="0" smtClean="0"/>
              <a:t>Utíkají před bídou a pro své politické názory </a:t>
            </a:r>
            <a:r>
              <a:rPr lang="cs-CZ" u="sng" dirty="0" smtClean="0">
                <a:latin typeface="Century Gothic" panose="020B0502020202020204" pitchFamily="34" charset="0"/>
              </a:rPr>
              <a:t>→ chtějí začít nový život =</a:t>
            </a:r>
            <a:r>
              <a:rPr lang="cs-CZ" b="1" u="sng" dirty="0" smtClean="0">
                <a:latin typeface="Century Gothic" panose="020B0502020202020204" pitchFamily="34" charset="0"/>
              </a:rPr>
              <a:t> americký sen</a:t>
            </a:r>
          </a:p>
          <a:p>
            <a:r>
              <a:rPr lang="cs-CZ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Nárůst obyvatelstva USA:</a:t>
            </a:r>
          </a:p>
          <a:p>
            <a:pPr marL="0" indent="0">
              <a:buNone/>
            </a:pP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	r.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1850 – 23 mil.</a:t>
            </a:r>
          </a:p>
          <a:p>
            <a:pPr marL="0" indent="0">
              <a:buNone/>
            </a:pP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	r.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1870 – 38, 5 mil.</a:t>
            </a:r>
          </a:p>
          <a:p>
            <a:pPr marL="457207" lvl="1" indent="0">
              <a:buNone/>
            </a:pP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r.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1880 – více než 50 mil.</a:t>
            </a:r>
          </a:p>
          <a:p>
            <a:pPr marL="0" indent="0">
              <a:buNone/>
            </a:pP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	USA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pak přistěhovalectví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	omezily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u="sng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7651" name="Picture 3" descr="http://blog.rtve.es/.a/6a014e6089cbd5970c01a73dd948d1970d-p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975" y="2069020"/>
            <a:ext cx="4633317" cy="37571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8171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241975" y="1853247"/>
            <a:ext cx="3298115" cy="4403091"/>
          </a:xfrm>
        </p:spPr>
        <p:txBody>
          <a:bodyPr/>
          <a:lstStyle/>
          <a:p>
            <a:r>
              <a:rPr lang="cs-CZ" dirty="0" smtClean="0"/>
              <a:t>Objev zlata na indiánských teritoriích </a:t>
            </a:r>
            <a:r>
              <a:rPr lang="cs-CZ" dirty="0" smtClean="0">
                <a:latin typeface="Century Gothic" panose="020B0502020202020204" pitchFamily="34" charset="0"/>
              </a:rPr>
              <a:t>→ zlatá horečka</a:t>
            </a:r>
          </a:p>
          <a:p>
            <a:r>
              <a:rPr lang="cs-CZ" dirty="0" smtClean="0">
                <a:latin typeface="Century Gothic" panose="020B0502020202020204" pitchFamily="34" charset="0"/>
              </a:rPr>
              <a:t>Kolonisté se stěhují na indiánská území</a:t>
            </a:r>
          </a:p>
          <a:p>
            <a:endParaRPr lang="cs-CZ" dirty="0"/>
          </a:p>
        </p:txBody>
      </p:sp>
      <p:pic>
        <p:nvPicPr>
          <p:cNvPr id="28675" name="Picture 3" descr="http://www.findgoldprospecting.com/wp-content/uploads/2012/12/gold-rush4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10" y="1853247"/>
            <a:ext cx="3511226" cy="46816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 descr="California_Clipper_500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50404" y="3573016"/>
            <a:ext cx="4355976" cy="28255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8762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TextovéPole 4"/>
          <p:cNvSpPr txBox="1">
            <a:spLocks noChangeArrowheads="1"/>
          </p:cNvSpPr>
          <p:nvPr/>
        </p:nvSpPr>
        <p:spPr bwMode="auto">
          <a:xfrm>
            <a:off x="4932040" y="6321928"/>
            <a:ext cx="23034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cs-CZ" altLang="cs-CZ" sz="1400" dirty="0">
              <a:latin typeface="Arial" charset="0"/>
            </a:endParaRPr>
          </a:p>
        </p:txBody>
      </p:sp>
      <p:pic>
        <p:nvPicPr>
          <p:cNvPr id="2051" name="Picture 3" descr="http://omniatlas.com/assets/img/maps/northamerica/northamerica1860122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022"/>
            <a:ext cx="9144000" cy="6299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7482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 smtClean="0"/>
              <a:t>Vláda  USA organizuje násilné vyhánění indiánů</a:t>
            </a:r>
          </a:p>
          <a:p>
            <a:r>
              <a:rPr lang="cs-CZ" dirty="0" smtClean="0"/>
              <a:t>Až do 20. století trvají války s jednotlivými IND kmeny</a:t>
            </a:r>
          </a:p>
          <a:p>
            <a:r>
              <a:rPr lang="cs-CZ" dirty="0" smtClean="0"/>
              <a:t>IND nakonec zmasakrováni a zahnáni do rezervací (dodnes)</a:t>
            </a:r>
            <a:endParaRPr lang="cs-CZ" dirty="0"/>
          </a:p>
        </p:txBody>
      </p:sp>
      <p:pic>
        <p:nvPicPr>
          <p:cNvPr id="29699" name="Picture 3" descr="https://www.warpaths2peacepipes.com/images/apache-scalping-engraving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00" y="2003367"/>
            <a:ext cx="2819400" cy="4267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5033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 descr="https://upload.wikimedia.org/wikipedia/commons/e/e8/Einsatzgruppe_shoot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80728"/>
            <a:ext cx="8059220" cy="51125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7605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3" descr="http://d1njyp8tsu122i.cloudfront.net/wp-content/uploads/Chief-Washakie_WikiPD_680x39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852936"/>
            <a:ext cx="6477000" cy="37433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0" name="Picture 6" descr="http://www.washington.edu/uwired/outreach/cspn/Website/Images/NW%20History%20Course/Lesson%2012/Do%20Not%20Ent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16632"/>
            <a:ext cx="3333750" cy="26289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8808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https://upload.wikimedia.org/wikipedia/commons/thumb/0/03/Map_of_USA_FL.svg/2000px-Map_of_USA_FL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64704"/>
            <a:ext cx="8380324" cy="5451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921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C00000"/>
                </a:solidFill>
              </a:rPr>
              <a:t>Sever</a:t>
            </a:r>
            <a:endParaRPr lang="cs-CZ" b="1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84710" y="2060576"/>
            <a:ext cx="3641103" cy="4195763"/>
          </a:xfrm>
        </p:spPr>
        <p:txBody>
          <a:bodyPr/>
          <a:lstStyle/>
          <a:p>
            <a:r>
              <a:rPr lang="cs-CZ" u="sng" dirty="0" smtClean="0">
                <a:latin typeface="+mn-lt"/>
              </a:rPr>
              <a:t>Průmyslové státy</a:t>
            </a:r>
          </a:p>
          <a:p>
            <a:r>
              <a:rPr lang="cs-CZ" u="sng" dirty="0" smtClean="0">
                <a:latin typeface="+mn-lt"/>
              </a:rPr>
              <a:t>Později nazývány </a:t>
            </a:r>
            <a:r>
              <a:rPr lang="cs-CZ" b="1" u="sng" dirty="0" smtClean="0">
                <a:latin typeface="+mn-lt"/>
              </a:rPr>
              <a:t>Unie</a:t>
            </a:r>
          </a:p>
          <a:p>
            <a:r>
              <a:rPr lang="cs-CZ" dirty="0" smtClean="0">
                <a:latin typeface="+mn-lt"/>
                <a:cs typeface="Arial" panose="020B0604020202020204" pitchFamily="34" charset="0"/>
              </a:rPr>
              <a:t>22 </a:t>
            </a:r>
            <a:r>
              <a:rPr lang="cs-CZ" dirty="0">
                <a:latin typeface="+mn-lt"/>
                <a:cs typeface="Arial" panose="020B0604020202020204" pitchFamily="34" charset="0"/>
              </a:rPr>
              <a:t>milionů obyvatel</a:t>
            </a:r>
          </a:p>
          <a:p>
            <a:r>
              <a:rPr lang="cs-CZ" u="sng" dirty="0">
                <a:latin typeface="+mn-lt"/>
                <a:cs typeface="Arial" panose="020B0604020202020204" pitchFamily="34" charset="0"/>
              </a:rPr>
              <a:t>H</a:t>
            </a:r>
            <a:r>
              <a:rPr lang="cs-CZ" u="sng" dirty="0" smtClean="0">
                <a:latin typeface="+mn-lt"/>
                <a:cs typeface="Arial" panose="020B0604020202020204" pitchFamily="34" charset="0"/>
              </a:rPr>
              <a:t>l</a:t>
            </a:r>
            <a:r>
              <a:rPr lang="cs-CZ" u="sng" dirty="0">
                <a:latin typeface="+mn-lt"/>
                <a:cs typeface="Arial" panose="020B0604020202020204" pitchFamily="34" charset="0"/>
              </a:rPr>
              <a:t>. </a:t>
            </a:r>
            <a:r>
              <a:rPr lang="cs-CZ" u="sng" dirty="0" smtClean="0">
                <a:latin typeface="+mn-lt"/>
                <a:cs typeface="Arial" panose="020B0604020202020204" pitchFamily="34" charset="0"/>
              </a:rPr>
              <a:t>městem </a:t>
            </a:r>
            <a:r>
              <a:rPr lang="cs-CZ" u="sng" dirty="0">
                <a:latin typeface="+mn-lt"/>
                <a:cs typeface="Arial" panose="020B0604020202020204" pitchFamily="34" charset="0"/>
              </a:rPr>
              <a:t>Washington</a:t>
            </a:r>
          </a:p>
          <a:p>
            <a:r>
              <a:rPr lang="cs-CZ" dirty="0" smtClean="0">
                <a:latin typeface="+mn-lt"/>
                <a:cs typeface="Arial" panose="020B0604020202020204" pitchFamily="34" charset="0"/>
              </a:rPr>
              <a:t>91 </a:t>
            </a:r>
            <a:r>
              <a:rPr lang="cs-CZ" dirty="0">
                <a:latin typeface="+mn-lt"/>
                <a:cs typeface="Arial" panose="020B0604020202020204" pitchFamily="34" charset="0"/>
              </a:rPr>
              <a:t>% </a:t>
            </a:r>
            <a:r>
              <a:rPr lang="cs-CZ" dirty="0" smtClean="0">
                <a:latin typeface="+mn-lt"/>
                <a:cs typeface="Arial" panose="020B0604020202020204" pitchFamily="34" charset="0"/>
              </a:rPr>
              <a:t>průmyslu</a:t>
            </a:r>
          </a:p>
          <a:p>
            <a:r>
              <a:rPr lang="cs-CZ" u="sng" dirty="0" smtClean="0">
                <a:latin typeface="+mn-lt"/>
                <a:cs typeface="Arial" panose="020B0604020202020204" pitchFamily="34" charset="0"/>
              </a:rPr>
              <a:t>Zájmy Severu zastupuje </a:t>
            </a:r>
            <a:r>
              <a:rPr lang="cs-CZ" i="1" u="sng" dirty="0" smtClean="0">
                <a:latin typeface="+mn-lt"/>
                <a:cs typeface="Arial" panose="020B0604020202020204" pitchFamily="34" charset="0"/>
              </a:rPr>
              <a:t>republikánská strana</a:t>
            </a:r>
            <a:r>
              <a:rPr lang="cs-CZ" u="sng" dirty="0" smtClean="0">
                <a:latin typeface="+mn-lt"/>
                <a:cs typeface="Arial" panose="020B0604020202020204" pitchFamily="34" charset="0"/>
              </a:rPr>
              <a:t> (de facto pravice)</a:t>
            </a:r>
            <a:endParaRPr lang="cs-CZ" u="sng" dirty="0" smtClean="0">
              <a:latin typeface="+mn-lt"/>
            </a:endParaRPr>
          </a:p>
          <a:p>
            <a:endParaRPr lang="cs-CZ" dirty="0">
              <a:latin typeface="+mn-lt"/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147" name="Picture 3" descr="http://historynet.com/wp-content/uploads/2012/10/36-star-us-fla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996952"/>
            <a:ext cx="4346848" cy="22820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crwflags.com/fotw/images/u/us%7Drep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178" y="5085184"/>
            <a:ext cx="2722165" cy="1624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2702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http://grossmanproject.net/images/North%20Minneapolis%20business%20district%20from%202nd%20Av%20N%20and%203rd%20St%20ca%2018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8091167" cy="63253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3589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https://s-media-cache-ak0.pinimg.com/originals/0a/b1/5d/0ab15db2a9f8bcf41ecdb43263a44e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9075"/>
            <a:ext cx="6444952" cy="65965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2646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3187</TotalTime>
  <Words>479</Words>
  <Application>Microsoft Office PowerPoint</Application>
  <PresentationFormat>Předvádění na obrazovce (4:3)</PresentationFormat>
  <Paragraphs>84</Paragraphs>
  <Slides>55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55</vt:i4>
      </vt:variant>
    </vt:vector>
  </HeadingPairs>
  <TitlesOfParts>
    <vt:vector size="60" baseType="lpstr">
      <vt:lpstr>Arial</vt:lpstr>
      <vt:lpstr>Calibri</vt:lpstr>
      <vt:lpstr>Century Gothic</vt:lpstr>
      <vt:lpstr>Wingdings 3</vt:lpstr>
      <vt:lpstr>Ion</vt:lpstr>
      <vt:lpstr>Prezentace aplikace PowerPoint</vt:lpstr>
      <vt:lpstr>Prezentace aplikace PowerPoint</vt:lpstr>
      <vt:lpstr>Zvětšování území USA</vt:lpstr>
      <vt:lpstr>Prezentace aplikace PowerPoint</vt:lpstr>
      <vt:lpstr>Prezentace aplikace PowerPoint</vt:lpstr>
      <vt:lpstr>Prezentace aplikace PowerPoint</vt:lpstr>
      <vt:lpstr>Sever</vt:lpstr>
      <vt:lpstr>Prezentace aplikace PowerPoint</vt:lpstr>
      <vt:lpstr>Prezentace aplikace PowerPoint</vt:lpstr>
      <vt:lpstr>Prezentace aplikace PowerPoint</vt:lpstr>
      <vt:lpstr>Jih</vt:lpstr>
      <vt:lpstr>Prezentace aplikace PowerPoint</vt:lpstr>
      <vt:lpstr>Prezentace aplikace PowerPoint</vt:lpstr>
      <vt:lpstr>Prezentace aplikace PowerPoint</vt:lpstr>
      <vt:lpstr>Prezentace aplikace PowerPoint</vt:lpstr>
      <vt:lpstr>Otroci</vt:lpstr>
      <vt:lpstr>Prezentace aplikace PowerPoint</vt:lpstr>
      <vt:lpstr>Prezentace aplikace PowerPoint</vt:lpstr>
      <vt:lpstr>Prezentace aplikace PowerPoint</vt:lpstr>
      <vt:lpstr>Abolicionismus</vt:lpstr>
      <vt:lpstr>John Brown</vt:lpstr>
      <vt:lpstr>Prezentace aplikace PowerPoint</vt:lpstr>
      <vt:lpstr>Válka (1861-1865)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Důsledky války</vt:lpstr>
      <vt:lpstr>Prezentace aplikace PowerPoint</vt:lpstr>
      <vt:lpstr>Prezentace aplikace PowerPoint</vt:lpstr>
      <vt:lpstr>Prezentace aplikace PowerPoint</vt:lpstr>
      <vt:lpstr>Prezentace aplikace PowerPoint</vt:lpstr>
      <vt:lpstr>Důsledky války</vt:lpstr>
      <vt:lpstr>Prezentace aplikace PowerPoint</vt:lpstr>
      <vt:lpstr>Prezentace aplikace PowerPoint</vt:lpstr>
      <vt:lpstr>Důsledky války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USA po válce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OATGM Kostelec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Občanská válka v USA</dc:title>
  <dc:creator>Tmějová</dc:creator>
  <cp:lastModifiedBy>Jakub Ošlejšek</cp:lastModifiedBy>
  <cp:revision>153</cp:revision>
  <dcterms:created xsi:type="dcterms:W3CDTF">2010-06-08T18:30:41Z</dcterms:created>
  <dcterms:modified xsi:type="dcterms:W3CDTF">2020-04-29T20:44:25Z</dcterms:modified>
</cp:coreProperties>
</file>