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323" r:id="rId3"/>
    <p:sldId id="278" r:id="rId4"/>
    <p:sldId id="287" r:id="rId5"/>
    <p:sldId id="280" r:id="rId6"/>
    <p:sldId id="279" r:id="rId7"/>
    <p:sldId id="281" r:id="rId8"/>
    <p:sldId id="302" r:id="rId9"/>
    <p:sldId id="282" r:id="rId10"/>
    <p:sldId id="298" r:id="rId11"/>
    <p:sldId id="285" r:id="rId12"/>
    <p:sldId id="286" r:id="rId13"/>
    <p:sldId id="284" r:id="rId14"/>
    <p:sldId id="292" r:id="rId15"/>
    <p:sldId id="291" r:id="rId16"/>
    <p:sldId id="307" r:id="rId17"/>
    <p:sldId id="295" r:id="rId18"/>
    <p:sldId id="303" r:id="rId19"/>
    <p:sldId id="326" r:id="rId20"/>
    <p:sldId id="325" r:id="rId21"/>
    <p:sldId id="330" r:id="rId22"/>
    <p:sldId id="320" r:id="rId23"/>
    <p:sldId id="299" r:id="rId24"/>
    <p:sldId id="305" r:id="rId25"/>
    <p:sldId id="324" r:id="rId26"/>
    <p:sldId id="321" r:id="rId27"/>
    <p:sldId id="333" r:id="rId28"/>
    <p:sldId id="331" r:id="rId29"/>
    <p:sldId id="308" r:id="rId3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2F2"/>
    <a:srgbClr val="D4E3F7"/>
    <a:srgbClr val="DDDDDD"/>
    <a:srgbClr val="EAEAEA"/>
    <a:srgbClr val="96B8D6"/>
    <a:srgbClr val="B4CCE2"/>
    <a:srgbClr val="0033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DC94BA-4CA7-451E-A6A8-ACFE9D8A8D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48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10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05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594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2123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092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4082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15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529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33203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189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18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912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20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5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5382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557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41052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515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459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2205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46207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28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9085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509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5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6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7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8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51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8DC5176-FC30-4EB0-B90F-F150EEE86E15}" type="slidenum">
              <a:rPr lang="en-GB" altLang="en-US" sz="1200" b="0">
                <a:solidFill>
                  <a:schemeClr val="tx1"/>
                </a:solidFill>
              </a:rPr>
              <a:pPr/>
              <a:t>9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21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circ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938588"/>
            <a:ext cx="373062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24"/>
          <p:cNvSpPr>
            <a:spLocks noChangeArrowheads="1"/>
          </p:cNvSpPr>
          <p:nvPr userDrawn="1"/>
        </p:nvSpPr>
        <p:spPr bwMode="auto">
          <a:xfrm>
            <a:off x="250825" y="188913"/>
            <a:ext cx="1295400" cy="12954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3138" y="2735263"/>
            <a:ext cx="7312025" cy="1074737"/>
          </a:xfrm>
          <a:solidFill>
            <a:schemeClr val="bg1"/>
          </a:solidFill>
        </p:spPr>
        <p:txBody>
          <a:bodyPr/>
          <a:lstStyle>
            <a:lvl1pPr algn="ctr">
              <a:defRPr sz="4000">
                <a:solidFill>
                  <a:srgbClr val="003399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509146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81876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7275" y="327025"/>
            <a:ext cx="1736725" cy="5249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7100" y="327025"/>
            <a:ext cx="5057775" cy="5249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40054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327025"/>
            <a:ext cx="6946900" cy="1017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98763" y="1538288"/>
            <a:ext cx="6165850" cy="40386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75247792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100" y="327025"/>
            <a:ext cx="6946900" cy="10175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98763" y="1538288"/>
            <a:ext cx="3006725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7888" y="1538288"/>
            <a:ext cx="3006725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55145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5706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8968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8763" y="1538288"/>
            <a:ext cx="3006725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7888" y="1538288"/>
            <a:ext cx="3006725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357866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29128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084828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260888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60031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95894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circle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0963"/>
            <a:ext cx="3810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8763" y="1538288"/>
            <a:ext cx="6165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FR" altLang="en-US"/>
              <a:t>Fourth level</a:t>
            </a:r>
          </a:p>
          <a:p>
            <a:pPr lvl="4"/>
            <a:r>
              <a:rPr lang="fr-FR" altLang="en-US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7100" y="327025"/>
            <a:ext cx="6946900" cy="101758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title style</a:t>
            </a:r>
          </a:p>
        </p:txBody>
      </p:sp>
      <p:sp>
        <p:nvSpPr>
          <p:cNvPr id="1029" name="Rectangle 36"/>
          <p:cNvSpPr>
            <a:spLocks noChangeArrowheads="1"/>
          </p:cNvSpPr>
          <p:nvPr userDrawn="1"/>
        </p:nvSpPr>
        <p:spPr bwMode="auto">
          <a:xfrm>
            <a:off x="1371600" y="6324600"/>
            <a:ext cx="1365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003399"/>
                </a:solidFill>
              </a:rPr>
              <a:t>www.company.com</a:t>
            </a:r>
            <a:endParaRPr lang="fr-FR" altLang="en-US">
              <a:solidFill>
                <a:srgbClr val="003399"/>
              </a:solidFill>
            </a:endParaRPr>
          </a:p>
        </p:txBody>
      </p:sp>
      <p:sp>
        <p:nvSpPr>
          <p:cNvPr id="1030" name="Oval 37"/>
          <p:cNvSpPr>
            <a:spLocks noChangeArrowheads="1"/>
          </p:cNvSpPr>
          <p:nvPr userDrawn="1"/>
        </p:nvSpPr>
        <p:spPr bwMode="auto">
          <a:xfrm>
            <a:off x="250825" y="188913"/>
            <a:ext cx="1295400" cy="12954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wheel spokes="1"/>
  </p:transition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400" kern="1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sz="2000" kern="1200">
          <a:solidFill>
            <a:srgbClr val="0033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SzPct val="150000"/>
        <a:buChar char="•"/>
        <a:defRPr kern="1200">
          <a:solidFill>
            <a:srgbClr val="0033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–"/>
        <a:defRPr sz="1600" kern="1200">
          <a:solidFill>
            <a:srgbClr val="0033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CC00"/>
        </a:buClr>
        <a:buChar char="»"/>
        <a:defRPr sz="1600" kern="1200">
          <a:solidFill>
            <a:srgbClr val="0033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7.gif"/><Relationship Id="rId7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OS-ihkq8mKI&amp;feature=related" TargetMode="External"/><Relationship Id="rId5" Type="http://schemas.openxmlformats.org/officeDocument/2006/relationships/hyperlink" Target="http://www.youtube.com/watch?v=1G1bG6mtO5k&amp;NR=1" TargetMode="External"/><Relationship Id="rId4" Type="http://schemas.openxmlformats.org/officeDocument/2006/relationships/hyperlink" Target="http://www.otevrenaveda.cz/sd/novinky/videogalerie/nezkreslena-veda/170123-nezkreslena-veda-iii-jak-funguje-elektromotor-.htmlhttps:/www.youtube.com/watch?v=r7vzux7l9y8http://www.youtube.com/watch?v=1OP7VimnJR8&amp;feature=fvst" TargetMode="External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5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IPbgRV_9R2I" TargetMode="External"/><Relationship Id="rId5" Type="http://schemas.openxmlformats.org/officeDocument/2006/relationships/hyperlink" Target="http://cs.wikipedia.org/wiki/Michael_Faraday" TargetMode="Externa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5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95003" y="1990308"/>
            <a:ext cx="7312025" cy="2031610"/>
          </a:xfrm>
        </p:spPr>
        <p:txBody>
          <a:bodyPr/>
          <a:lstStyle/>
          <a:p>
            <a:pPr eaLnBrk="1" hangingPunct="1"/>
            <a:r>
              <a:rPr lang="cs-CZ" altLang="en-US" sz="6000" i="1" u="sng" dirty="0">
                <a:latin typeface="Comic Sans MS" pitchFamily="66" charset="0"/>
              </a:rPr>
              <a:t>Elektromagnetické  jevy</a:t>
            </a:r>
            <a:endParaRPr lang="en-US" altLang="en-US" sz="6000" i="1" u="sng" dirty="0">
              <a:latin typeface="Comic Sans MS" pitchFamily="66" charset="0"/>
            </a:endParaRPr>
          </a:p>
        </p:txBody>
      </p:sp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pic>
        <p:nvPicPr>
          <p:cNvPr id="12290" name="Picture 2" descr="Výsledek obrázku pro elektromagnetism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072" y="4271301"/>
            <a:ext cx="2685937" cy="2163418"/>
          </a:xfrm>
          <a:prstGeom prst="rect">
            <a:avLst/>
          </a:prstGeom>
          <a:noFill/>
        </p:spPr>
      </p:pic>
      <p:pic>
        <p:nvPicPr>
          <p:cNvPr id="2" name="Picture 4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10987" y="466647"/>
            <a:ext cx="1693368" cy="1790701"/>
          </a:xfrm>
          <a:prstGeom prst="rect">
            <a:avLst/>
          </a:prstGeom>
          <a:noFill/>
        </p:spPr>
      </p:pic>
      <p:pic>
        <p:nvPicPr>
          <p:cNvPr id="12294" name="Picture 6" descr="Související 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6115" y="2310176"/>
            <a:ext cx="2190593" cy="2807943"/>
          </a:xfrm>
          <a:prstGeom prst="rect">
            <a:avLst/>
          </a:prstGeom>
          <a:noFill/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262934" y="6320878"/>
            <a:ext cx="1908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600" b="1" dirty="0">
                <a:solidFill>
                  <a:schemeClr val="accent6">
                    <a:lumMod val="50000"/>
                  </a:schemeClr>
                </a:solidFill>
              </a:rPr>
              <a:t>Creation  IP&amp;RK</a:t>
            </a:r>
          </a:p>
        </p:txBody>
      </p:sp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6659563" y="0"/>
            <a:ext cx="2484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i="1" dirty="0">
                <a:solidFill>
                  <a:schemeClr val="accent6">
                    <a:lumMod val="50000"/>
                  </a:schemeClr>
                </a:solidFill>
              </a:rPr>
              <a:t>Fyzika </a:t>
            </a:r>
            <a:r>
              <a:rPr lang="cs-CZ" altLang="cs-CZ" sz="2000" i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cs-CZ" altLang="cs-CZ" sz="2000" b="1" i="1" dirty="0">
                <a:solidFill>
                  <a:schemeClr val="accent6">
                    <a:lumMod val="50000"/>
                  </a:schemeClr>
                </a:solidFill>
              </a:rPr>
              <a:t>.ročník </a:t>
            </a:r>
            <a:r>
              <a:rPr lang="cs-CZ" altLang="cs-CZ" sz="2000" b="1" i="1" dirty="0"/>
              <a:t>ZŠ</a:t>
            </a:r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7" grpId="0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" name="Picture 5" descr="C:\Documents and Settings\Pavla\Plocha\dnes\IMG_4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6" descr="C:\Documents and Settings\Pavla\Plocha\dnes\IMG_4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7" descr="C:\Documents and Settings\Pavla\Plocha\dnes\IMG_41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8" descr="C:\Documents and Settings\Pavla\Plocha\dnes\IMG_41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ovéPole 136"/>
          <p:cNvSpPr txBox="1">
            <a:spLocks noChangeArrowheads="1"/>
          </p:cNvSpPr>
          <p:nvPr/>
        </p:nvSpPr>
        <p:spPr bwMode="auto">
          <a:xfrm>
            <a:off x="958850" y="2259506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N</a:t>
            </a:r>
            <a:endParaRPr lang="en-US" altLang="cs-CZ" sz="2800" b="1" dirty="0">
              <a:solidFill>
                <a:srgbClr val="FF0000"/>
              </a:solidFill>
            </a:endParaRPr>
          </a:p>
        </p:txBody>
      </p:sp>
      <p:sp>
        <p:nvSpPr>
          <p:cNvPr id="138" name="TextovéPole 137"/>
          <p:cNvSpPr txBox="1">
            <a:spLocks noChangeArrowheads="1"/>
          </p:cNvSpPr>
          <p:nvPr/>
        </p:nvSpPr>
        <p:spPr bwMode="auto">
          <a:xfrm>
            <a:off x="3406775" y="47244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N</a:t>
            </a:r>
            <a:endParaRPr lang="en-US" altLang="cs-CZ" sz="2800" b="1" dirty="0">
              <a:solidFill>
                <a:srgbClr val="FF0000"/>
              </a:solidFill>
            </a:endParaRPr>
          </a:p>
        </p:txBody>
      </p:sp>
      <p:sp>
        <p:nvSpPr>
          <p:cNvPr id="139" name="TextovéPole 138"/>
          <p:cNvSpPr txBox="1">
            <a:spLocks noChangeArrowheads="1"/>
          </p:cNvSpPr>
          <p:nvPr/>
        </p:nvSpPr>
        <p:spPr bwMode="auto">
          <a:xfrm>
            <a:off x="4632325" y="4581525"/>
            <a:ext cx="444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N</a:t>
            </a:r>
            <a:endParaRPr lang="en-US" altLang="cs-CZ" sz="2800" b="1">
              <a:solidFill>
                <a:srgbClr val="FF0000"/>
              </a:solidFill>
            </a:endParaRPr>
          </a:p>
        </p:txBody>
      </p:sp>
      <p:sp>
        <p:nvSpPr>
          <p:cNvPr id="140" name="TextovéPole 139"/>
          <p:cNvSpPr txBox="1">
            <a:spLocks noChangeArrowheads="1"/>
          </p:cNvSpPr>
          <p:nvPr/>
        </p:nvSpPr>
        <p:spPr bwMode="auto">
          <a:xfrm>
            <a:off x="7164388" y="22764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N</a:t>
            </a:r>
            <a:endParaRPr lang="en-US" altLang="cs-CZ" sz="2800" b="1">
              <a:solidFill>
                <a:srgbClr val="FF0000"/>
              </a:solidFill>
            </a:endParaRPr>
          </a:p>
        </p:txBody>
      </p:sp>
      <p:sp>
        <p:nvSpPr>
          <p:cNvPr id="141" name="TextovéPole 140"/>
          <p:cNvSpPr txBox="1">
            <a:spLocks noChangeArrowheads="1"/>
          </p:cNvSpPr>
          <p:nvPr/>
        </p:nvSpPr>
        <p:spPr bwMode="auto">
          <a:xfrm>
            <a:off x="3479800" y="2276475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S</a:t>
            </a:r>
            <a:endParaRPr lang="en-US" altLang="cs-CZ" sz="2800" b="1">
              <a:solidFill>
                <a:srgbClr val="FF0000"/>
              </a:solidFill>
            </a:endParaRPr>
          </a:p>
        </p:txBody>
      </p:sp>
      <p:sp>
        <p:nvSpPr>
          <p:cNvPr id="142" name="TextovéPole 141"/>
          <p:cNvSpPr txBox="1">
            <a:spLocks noChangeArrowheads="1"/>
          </p:cNvSpPr>
          <p:nvPr/>
        </p:nvSpPr>
        <p:spPr bwMode="auto">
          <a:xfrm>
            <a:off x="979488" y="472440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S</a:t>
            </a:r>
            <a:endParaRPr lang="en-US" altLang="cs-CZ" sz="2800" b="1" dirty="0">
              <a:solidFill>
                <a:srgbClr val="FF0000"/>
              </a:solidFill>
            </a:endParaRPr>
          </a:p>
        </p:txBody>
      </p:sp>
      <p:sp>
        <p:nvSpPr>
          <p:cNvPr id="143" name="TextovéPole 142"/>
          <p:cNvSpPr txBox="1">
            <a:spLocks noChangeArrowheads="1"/>
          </p:cNvSpPr>
          <p:nvPr/>
        </p:nvSpPr>
        <p:spPr bwMode="auto">
          <a:xfrm>
            <a:off x="4724400" y="2276475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S</a:t>
            </a:r>
            <a:endParaRPr lang="en-US" altLang="cs-CZ" sz="2800" b="1">
              <a:solidFill>
                <a:srgbClr val="FF0000"/>
              </a:solidFill>
            </a:endParaRPr>
          </a:p>
        </p:txBody>
      </p:sp>
      <p:sp>
        <p:nvSpPr>
          <p:cNvPr id="144" name="TextovéPole 143"/>
          <p:cNvSpPr txBox="1">
            <a:spLocks noChangeArrowheads="1"/>
          </p:cNvSpPr>
          <p:nvPr/>
        </p:nvSpPr>
        <p:spPr bwMode="auto">
          <a:xfrm>
            <a:off x="6956425" y="4562475"/>
            <a:ext cx="423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b="1">
                <a:solidFill>
                  <a:srgbClr val="FF0000"/>
                </a:solidFill>
              </a:rPr>
              <a:t>S</a:t>
            </a:r>
            <a:endParaRPr lang="en-US" altLang="cs-CZ" sz="2800" b="1">
              <a:solidFill>
                <a:srgbClr val="FF0000"/>
              </a:solidFill>
            </a:endParaRPr>
          </a:p>
        </p:txBody>
      </p:sp>
      <p:sp>
        <p:nvSpPr>
          <p:cNvPr id="145" name="Zástupný symbol pro obsah 2"/>
          <p:cNvSpPr txBox="1">
            <a:spLocks/>
          </p:cNvSpPr>
          <p:nvPr/>
        </p:nvSpPr>
        <p:spPr>
          <a:xfrm>
            <a:off x="1535374" y="456237"/>
            <a:ext cx="7758752" cy="7191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altLang="cs-CZ" sz="2800" u="sng" dirty="0">
                <a:latin typeface="Comic Sans MS" panose="030F0702030302020204" pitchFamily="66" charset="0"/>
                <a:cs typeface="Arial" panose="020B0604020202020204" pitchFamily="34" charset="0"/>
              </a:rPr>
              <a:t>Procvič - na každé cívce vyznač póly</a:t>
            </a:r>
            <a:endParaRPr lang="en-US" altLang="cs-CZ" sz="2800" u="sng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" name="Tlačítko akce: Domů 17">
            <a:hlinkClick r:id="rId8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15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 a jeho využití</a:t>
            </a:r>
          </a:p>
        </p:txBody>
      </p:sp>
      <p:pic>
        <p:nvPicPr>
          <p:cNvPr id="6148" name="Picture 4" descr="Výsledek obrázku pro elektromagn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62" y="955715"/>
            <a:ext cx="1609881" cy="9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elektromag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5" y="3088851"/>
            <a:ext cx="4545449" cy="21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6795" y="1490301"/>
            <a:ext cx="798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0" dirty="0">
                <a:solidFill>
                  <a:schemeClr val="tx1"/>
                </a:solidFill>
              </a:rPr>
              <a:t>= </a:t>
            </a:r>
            <a:r>
              <a:rPr lang="cs-CZ" sz="2400" b="0" dirty="0">
                <a:solidFill>
                  <a:schemeClr val="accent5">
                    <a:lumMod val="10000"/>
                  </a:schemeClr>
                </a:solidFill>
              </a:rPr>
              <a:t>cívka s jádrem z magneticky měkké oceli, které se při průchodu elektrického proudu stává dočasným magnetem.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06593" y="5481536"/>
            <a:ext cx="476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1" dirty="0">
                <a:solidFill>
                  <a:schemeClr val="accent5">
                    <a:lumMod val="10000"/>
                  </a:schemeClr>
                </a:solidFill>
              </a:rPr>
              <a:t>Čím větší proud prochází cívkou a čím větší počet závitů má cívka, tím větší magnetické pole vzniká.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29215" y="2468319"/>
            <a:ext cx="4614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Elektromagnety se v praxi využívají častěji </a:t>
            </a:r>
          </a:p>
          <a:p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než trvalé magnety.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Hutní průmysl – sběr kovového šrotu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Elektrotechnika – zvonek, relé, jistič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Brzdy tramvají, obráběcích strojů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zdravotnictví	</a:t>
            </a:r>
          </a:p>
        </p:txBody>
      </p:sp>
      <p:pic>
        <p:nvPicPr>
          <p:cNvPr id="12" name="Picture 4" descr="Související obráz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98" y="4222645"/>
            <a:ext cx="2558945" cy="22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lačítko akce: Domů 12">
            <a:hlinkClick r:id="rId7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161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" grpId="0"/>
      <p:bldP spid="5" grpId="0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935" y="1913510"/>
            <a:ext cx="8782050" cy="3952875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 bwMode="auto">
          <a:xfrm>
            <a:off x="3553097" y="3405051"/>
            <a:ext cx="1680755" cy="55734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NE, jsou stálé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3553097" y="4769921"/>
            <a:ext cx="1680755" cy="55734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</a:rPr>
              <a:t>N E</a:t>
            </a: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3553097" y="2269513"/>
            <a:ext cx="1680755" cy="55734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 T Á L E</a:t>
            </a:r>
          </a:p>
        </p:txBody>
      </p:sp>
      <p:sp>
        <p:nvSpPr>
          <p:cNvPr id="12" name="Zaoblený obdélník 11"/>
          <p:cNvSpPr/>
          <p:nvPr/>
        </p:nvSpPr>
        <p:spPr bwMode="auto">
          <a:xfrm>
            <a:off x="6030684" y="2269513"/>
            <a:ext cx="2229396" cy="55734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Jen pokud cívkou prochází el. proud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 bwMode="auto">
          <a:xfrm>
            <a:off x="3265715" y="1308403"/>
            <a:ext cx="2403566" cy="557349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Trvalý magnet</a:t>
            </a:r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6014220" y="3421163"/>
            <a:ext cx="2229396" cy="55734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ANO, vyměníme-li svorky el. napětí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 bwMode="auto">
          <a:xfrm>
            <a:off x="6014220" y="4527861"/>
            <a:ext cx="2229396" cy="104146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ANO, 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</a:rPr>
              <a:t>změnou proudu procházejícího cívkou elektromagnetu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6104707" y="1289154"/>
            <a:ext cx="2403567" cy="557349"/>
          </a:xfrm>
          <a:prstGeom prst="roundRect">
            <a:avLst/>
          </a:prstGeom>
          <a:solidFill>
            <a:srgbClr val="C0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Elektromagnet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975426" y="326266"/>
            <a:ext cx="2910083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Porovnej </a:t>
            </a: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lačítko akce: Domů 17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12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22478"/>
              </p:ext>
            </p:extLst>
          </p:nvPr>
        </p:nvGraphicFramePr>
        <p:xfrm>
          <a:off x="226931" y="1842248"/>
          <a:ext cx="3928210" cy="458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Rastrový obrázek" r:id="rId4" imgW="3076190" imgH="2905531" progId="PBrush">
                  <p:embed/>
                </p:oleObj>
              </mc:Choice>
              <mc:Fallback>
                <p:oleObj name="Rastrový obrázek" r:id="rId4" imgW="3076190" imgH="2905531" progId="PBrus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31" y="1842248"/>
                        <a:ext cx="3928210" cy="4585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4720555" cy="1217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Elektromagnetický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zvonek</a:t>
            </a:r>
          </a:p>
        </p:txBody>
      </p:sp>
      <p:pic>
        <p:nvPicPr>
          <p:cNvPr id="3077" name="Picture 5" descr="Související obráze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99" y="248109"/>
            <a:ext cx="2485832" cy="24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3832412" y="2837329"/>
            <a:ext cx="5311588" cy="3550024"/>
            <a:chOff x="3590364" y="2823882"/>
            <a:chExt cx="5284695" cy="3550024"/>
          </a:xfrm>
        </p:grpSpPr>
        <p:sp>
          <p:nvSpPr>
            <p:cNvPr id="9" name="Zaoblený obdélník 8"/>
            <p:cNvSpPr/>
            <p:nvPr/>
          </p:nvSpPr>
          <p:spPr bwMode="auto">
            <a:xfrm>
              <a:off x="3993776" y="2823882"/>
              <a:ext cx="4881283" cy="355002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3590364" y="3083023"/>
              <a:ext cx="5082988" cy="313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13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i="1" u="sng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 princip</a:t>
              </a:r>
            </a:p>
            <a:p>
              <a:pPr marL="0" marR="0" lvl="0" indent="44132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 – při stisku tlačítka se uzavře el. 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Segoe UI Symbol" pitchFamily="34" charset="0"/>
                </a:rPr>
                <a:t>    </a:t>
              </a: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obvod a začne jím procházet elektrický 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    proud 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→ z cívky se stane elektromagnet a</a:t>
              </a: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800" b="0" dirty="0">
                  <a:solidFill>
                    <a:srgbClr val="FFFF00"/>
                  </a:solidFill>
                  <a:latin typeface="+mn-lt"/>
                  <a:ea typeface="Calibri" pitchFamily="34" charset="0"/>
                  <a:cs typeface="Arial" pitchFamily="34" charset="0"/>
                </a:rPr>
                <a:t>    </a:t>
              </a: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 přitáhne k sobě paličku, která udeří do </a:t>
              </a: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800" b="0" dirty="0">
                  <a:solidFill>
                    <a:srgbClr val="FFFF00"/>
                  </a:solidFill>
                  <a:latin typeface="+mn-lt"/>
                  <a:ea typeface="Calibri" pitchFamily="34" charset="0"/>
                  <a:cs typeface="Arial" pitchFamily="34" charset="0"/>
                </a:rPr>
                <a:t>     </a:t>
              </a: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bubínku 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→ tím přestane obvodem protékat elektrický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    proud 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8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n-lt"/>
                  <a:ea typeface="Calibri" pitchFamily="34" charset="0"/>
                  <a:cs typeface="Arial" pitchFamily="34" charset="0"/>
                </a:rPr>
                <a:t>→ palička se vrátí zpět → cyklus se opakuje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44132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11" name="Tlačítko akce: Domů 10">
            <a:hlinkClick r:id="rId8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342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 autoUpdateAnimBg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Elektromagnetické relé</a:t>
            </a:r>
          </a:p>
        </p:txBody>
      </p:sp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2" name="Picture 2" descr="Výsledek obrázku pro elektromagnetické rel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6" y="3023755"/>
            <a:ext cx="6381899" cy="3744305"/>
          </a:xfrm>
          <a:prstGeom prst="rect">
            <a:avLst/>
          </a:pr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ek obrázku pro elektromagnetické rel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43" y="856404"/>
            <a:ext cx="1755022" cy="20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60561" y="1044165"/>
            <a:ext cx="5145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Elektromagnetické relé se užívá ke spínání nebo vypínání obvodů s velkým elektrickým proudem (</a:t>
            </a:r>
            <a:r>
              <a:rPr lang="cs-CZ" sz="2400" i="1" dirty="0">
                <a:solidFill>
                  <a:schemeClr val="accent6">
                    <a:lumMod val="50000"/>
                  </a:schemeClr>
                </a:solidFill>
              </a:rPr>
              <a:t>řízený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i="1" dirty="0">
                <a:solidFill>
                  <a:schemeClr val="accent6">
                    <a:lumMod val="50000"/>
                  </a:schemeClr>
                </a:solidFill>
              </a:rPr>
              <a:t>obvod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) malým proudem v jiném obvodu (</a:t>
            </a:r>
            <a:r>
              <a:rPr lang="cs-CZ" sz="2400" i="1" dirty="0">
                <a:solidFill>
                  <a:schemeClr val="accent6">
                    <a:lumMod val="50000"/>
                  </a:schemeClr>
                </a:solidFill>
              </a:rPr>
              <a:t>řídící obvod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9" name="Tlačítko akce: Domů 8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58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Elektromagnetický jistič</a:t>
            </a:r>
          </a:p>
        </p:txBody>
      </p:sp>
      <p:pic>
        <p:nvPicPr>
          <p:cNvPr id="12290" name="Picture 2" descr="Výsledek obrázku pro elektrický jisti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70" y="2536784"/>
            <a:ext cx="7331309" cy="4081374"/>
          </a:xfrm>
          <a:prstGeom prst="rect">
            <a:avLst/>
          </a:pr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Výsledek obrázku pro elektrický jistič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82" y="265611"/>
            <a:ext cx="2200777" cy="22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434695" y="1266059"/>
            <a:ext cx="544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Jistič se užívá na automatické přerušení obvodu (zkrat, dlouhodobý průchod zvýšeného proudu).</a:t>
            </a:r>
          </a:p>
        </p:txBody>
      </p:sp>
      <p:sp>
        <p:nvSpPr>
          <p:cNvPr id="9" name="Tlačítko akce: Domů 8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4837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709191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Působení MP na cívku s proudem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3" descr="Scan100062"/>
          <p:cNvPicPr>
            <a:picLocks noChangeAspect="1" noChangeArrowheads="1"/>
          </p:cNvPicPr>
          <p:nvPr/>
        </p:nvPicPr>
        <p:blipFill>
          <a:blip r:embed="rId3" cstate="print"/>
          <a:srcRect t="6720" b="8102"/>
          <a:stretch>
            <a:fillRect/>
          </a:stretch>
        </p:blipFill>
        <p:spPr bwMode="auto">
          <a:xfrm>
            <a:off x="299802" y="3598436"/>
            <a:ext cx="43211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10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7275" y="3299605"/>
            <a:ext cx="42767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22866" y="1029769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cívkou neprochází el. proud – osa cívky je kolmá na </a:t>
            </a:r>
          </a:p>
          <a:p>
            <a:pPr marL="342900" indent="-342900"/>
            <a:r>
              <a:rPr lang="cs-CZ" sz="2400" dirty="0" err="1">
                <a:solidFill>
                  <a:schemeClr val="tx1"/>
                </a:solidFill>
                <a:latin typeface="Calibri" pitchFamily="34" charset="0"/>
              </a:rPr>
              <a:t>mag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. indukční čáry vnějšího stejnorodého </a:t>
            </a:r>
            <a:r>
              <a:rPr lang="cs-CZ" sz="2400" dirty="0" err="1">
                <a:solidFill>
                  <a:schemeClr val="tx1"/>
                </a:solidFill>
                <a:latin typeface="Calibri" pitchFamily="34" charset="0"/>
              </a:rPr>
              <a:t>mag</a:t>
            </a:r>
            <a:r>
              <a:rPr lang="cs-CZ" sz="2400" dirty="0">
                <a:solidFill>
                  <a:schemeClr val="tx1"/>
                </a:solidFill>
                <a:latin typeface="Calibri" pitchFamily="34" charset="0"/>
              </a:rPr>
              <a:t>. pole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06385" y="1979977"/>
            <a:ext cx="86423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cs-CZ" sz="2200" dirty="0">
                <a:solidFill>
                  <a:srgbClr val="C00000"/>
                </a:solidFill>
                <a:latin typeface="Calibri" pitchFamily="34" charset="0"/>
              </a:rPr>
              <a:t>Po zapnutí kolem cívky vznikne MP, z cívky se stane magnet.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99802" y="2490440"/>
            <a:ext cx="79747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  <a:latin typeface="Calibri" pitchFamily="34" charset="0"/>
              </a:rPr>
              <a:t> 3. Získáme dva magnety -severní pól vnějšího MP bude odpuzovat severní pól cívky a přitahovat její jižní pól, díky tomu se cívka otočí o 90°.</a:t>
            </a:r>
            <a:endParaRPr lang="cs-CZ" sz="2200" dirty="0">
              <a:solidFill>
                <a:schemeClr val="tx1"/>
              </a:solidFill>
            </a:endParaRPr>
          </a:p>
        </p:txBody>
      </p:sp>
      <p:pic>
        <p:nvPicPr>
          <p:cNvPr id="11" name="Picture 4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lačítko akce: Domů 13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21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709191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Působení MP na cívku s proudem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68300" y="1676140"/>
            <a:ext cx="1055766" cy="51242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Platí: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28996" y="1278231"/>
            <a:ext cx="7240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0" dirty="0">
                <a:solidFill>
                  <a:schemeClr val="tx1"/>
                </a:solidFill>
                <a:latin typeface="+mn-lt"/>
              </a:rPr>
              <a:t>Cívka s EP otáčivá kolem osy kolmé k </a:t>
            </a:r>
            <a:r>
              <a:rPr lang="cs-CZ" sz="2400" b="0" dirty="0" err="1">
                <a:solidFill>
                  <a:schemeClr val="tx1"/>
                </a:solidFill>
                <a:latin typeface="+mn-lt"/>
              </a:rPr>
              <a:t>mag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cs-CZ" sz="2400" b="0" dirty="0" err="1">
                <a:solidFill>
                  <a:schemeClr val="tx1"/>
                </a:solidFill>
                <a:latin typeface="+mn-lt"/>
              </a:rPr>
              <a:t>ind</a:t>
            </a:r>
            <a:r>
              <a:rPr lang="cs-CZ" sz="2400" b="0" dirty="0">
                <a:solidFill>
                  <a:schemeClr val="tx1"/>
                </a:solidFill>
                <a:latin typeface="+mn-lt"/>
              </a:rPr>
              <a:t>. čarám vnějšího MP se ustálí vždy tak, že naproti sobě budou nesouhlasné póly magnetického pole cívky a vnějšího MP.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99017" y="2884171"/>
            <a:ext cx="7644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0" dirty="0">
                <a:solidFill>
                  <a:srgbClr val="C00000"/>
                </a:solidFill>
                <a:latin typeface="+mn-lt"/>
              </a:rPr>
              <a:t>Pokud změníme polaritu zdroje, póly cívky si vymění pozici a celá cívka se díky tomu otočí o 180°.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7180" y="4428160"/>
            <a:ext cx="4234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0" i="1" u="sng" dirty="0">
                <a:solidFill>
                  <a:srgbClr val="FF0000"/>
                </a:solidFill>
                <a:latin typeface="+mn-lt"/>
              </a:rPr>
              <a:t>Využití</a:t>
            </a:r>
            <a:r>
              <a:rPr lang="cs-CZ" sz="2400" b="0" i="1" dirty="0">
                <a:solidFill>
                  <a:srgbClr val="FF0000"/>
                </a:solidFill>
                <a:latin typeface="+mn-lt"/>
              </a:rPr>
              <a:t> – magnetoelektrické měřící přístroje, které se používají k měření proudu a napětí.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3074" y="3683000"/>
            <a:ext cx="2476500" cy="3175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1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lačítko akce: Dopředu nebo Další 12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lačítko akce: Domů 13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791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Elektromotor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8820" y="1079292"/>
            <a:ext cx="7345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točivý stroj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přeměňuje elektrickou energii na mechanickou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využívá otáčivé účinky MP na cívku s proudem</a:t>
            </a:r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6" descr="116370578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59" y="4273679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74205" y="2911340"/>
            <a:ext cx="8569325" cy="138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dirty="0"/>
              <a:t>nejjednodušší elektromotor je stejnosměrný </a:t>
            </a:r>
          </a:p>
          <a:p>
            <a:pPr eaLnBrk="1" hangingPunct="1"/>
            <a:r>
              <a:rPr lang="cs-CZ" altLang="cs-CZ" dirty="0"/>
              <a:t>použití: autíčko na dálkové ovládání, pohon tramvají, elektrické lokomotivy, vysavače, …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5" y="2378871"/>
            <a:ext cx="7049320" cy="449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lačítko akce: Domů 13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73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7723"/>
            <a:ext cx="8229600" cy="2170045"/>
          </a:xfrm>
        </p:spPr>
        <p:txBody>
          <a:bodyPr/>
          <a:lstStyle/>
          <a:p>
            <a:pPr eaLnBrk="1" hangingPunct="1"/>
            <a:r>
              <a:rPr lang="cs-CZ" altLang="cs-CZ" b="1" dirty="0"/>
              <a:t>Stator </a:t>
            </a:r>
            <a:r>
              <a:rPr lang="cs-CZ" altLang="cs-CZ" dirty="0"/>
              <a:t>– nepohyblivá část – obal motoru – je tvořen trvalým magnetem nebo elektromagnetem </a:t>
            </a:r>
          </a:p>
          <a:p>
            <a:pPr eaLnBrk="1" hangingPunct="1"/>
            <a:r>
              <a:rPr lang="cs-CZ" altLang="cs-CZ" b="1" dirty="0"/>
              <a:t>Rotor </a:t>
            </a:r>
            <a:r>
              <a:rPr lang="cs-CZ" altLang="cs-CZ" dirty="0"/>
              <a:t>– pohyblivá část – vložená do dutiny statoru – tvořena cívkou a komutátorem</a:t>
            </a:r>
          </a:p>
          <a:p>
            <a:pPr eaLnBrk="1" hangingPunct="1"/>
            <a:r>
              <a:rPr lang="cs-CZ" altLang="cs-CZ" b="1" dirty="0"/>
              <a:t>Komutátor </a:t>
            </a:r>
            <a:r>
              <a:rPr lang="cs-CZ" altLang="cs-CZ" dirty="0"/>
              <a:t>– zajišťuje změnu směru proudu v cívkách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3" y="4131327"/>
            <a:ext cx="2639765" cy="2639765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13"/>
          <p:cNvSpPr txBox="1">
            <a:spLocks noChangeArrowheads="1"/>
          </p:cNvSpPr>
          <p:nvPr/>
        </p:nvSpPr>
        <p:spPr bwMode="auto">
          <a:xfrm>
            <a:off x="4572000" y="4052217"/>
            <a:ext cx="3343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 dirty="0">
                <a:solidFill>
                  <a:srgbClr val="C00000"/>
                </a:solidFill>
              </a:rPr>
              <a:t>Magnety statoru</a:t>
            </a:r>
          </a:p>
        </p:txBody>
      </p:sp>
      <p:sp>
        <p:nvSpPr>
          <p:cNvPr id="8" name="TextovéPole 14"/>
          <p:cNvSpPr txBox="1">
            <a:spLocks noChangeArrowheads="1"/>
          </p:cNvSpPr>
          <p:nvPr/>
        </p:nvSpPr>
        <p:spPr bwMode="auto">
          <a:xfrm>
            <a:off x="5629701" y="4980337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 dirty="0">
                <a:solidFill>
                  <a:srgbClr val="C00000"/>
                </a:solidFill>
              </a:rPr>
              <a:t>Cívky rotoru</a:t>
            </a:r>
          </a:p>
        </p:txBody>
      </p:sp>
      <p:cxnSp>
        <p:nvCxnSpPr>
          <p:cNvPr id="9" name="Přímá spojnice 8"/>
          <p:cNvCxnSpPr>
            <a:endCxn id="7" idx="1"/>
          </p:cNvCxnSpPr>
          <p:nvPr/>
        </p:nvCxnSpPr>
        <p:spPr>
          <a:xfrm flipV="1">
            <a:off x="3222803" y="4283050"/>
            <a:ext cx="1349197" cy="697287"/>
          </a:xfrm>
          <a:prstGeom prst="line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>
            <a:endCxn id="8" idx="1"/>
          </p:cNvCxnSpPr>
          <p:nvPr/>
        </p:nvCxnSpPr>
        <p:spPr>
          <a:xfrm>
            <a:off x="1988222" y="5208748"/>
            <a:ext cx="3641479" cy="2571"/>
          </a:xfrm>
          <a:prstGeom prst="line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Elektromotor - složení</a:t>
            </a:r>
          </a:p>
        </p:txBody>
      </p:sp>
      <p:sp>
        <p:nvSpPr>
          <p:cNvPr id="18" name="TextovéPole 14"/>
          <p:cNvSpPr txBox="1">
            <a:spLocks noChangeArrowheads="1"/>
          </p:cNvSpPr>
          <p:nvPr/>
        </p:nvSpPr>
        <p:spPr bwMode="auto">
          <a:xfrm>
            <a:off x="5429088" y="5942073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i="1" dirty="0">
                <a:solidFill>
                  <a:srgbClr val="C00000"/>
                </a:solidFill>
              </a:rPr>
              <a:t>Komutátor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1988222" y="5652604"/>
            <a:ext cx="3411038" cy="520302"/>
          </a:xfrm>
          <a:prstGeom prst="line">
            <a:avLst/>
          </a:prstGeom>
          <a:ln w="317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23" name="Tlačítko akce: Zpět nebo Předchozí 2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lačítko akce: Dopředu nebo Další 2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lačítko akce: Domů 13">
            <a:hlinkClick r:id="rId4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6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7" grpId="0"/>
      <p:bldP spid="8" grpId="0"/>
      <p:bldP spid="13" grpId="0" animBg="1"/>
      <p:bldP spid="18" grpId="0"/>
      <p:bldP spid="23" grpId="0" animBg="1"/>
      <p:bldP spid="2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2843808" y="423002"/>
            <a:ext cx="5050904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4000" b="1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6000" i="1" u="sng">
                <a:solidFill>
                  <a:srgbClr val="C00000"/>
                </a:solidFill>
                <a:latin typeface="Comic Sans MS" panose="030F0702030302020204" pitchFamily="66" charset="0"/>
              </a:rPr>
              <a:t>O B S A H:</a:t>
            </a:r>
            <a:endParaRPr lang="fr-FR" altLang="cs-CZ" sz="6000" i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http://mujweb.cz/pendadobr/images/rozces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89" y="1307960"/>
            <a:ext cx="2304256" cy="27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rafovaná šipka doprava 6">
            <a:hlinkClick r:id="rId4" action="ppaction://hlinksldjump"/>
          </p:cNvPr>
          <p:cNvSpPr/>
          <p:nvPr/>
        </p:nvSpPr>
        <p:spPr>
          <a:xfrm>
            <a:off x="267279" y="2051952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rafovaná šipka doprava 7">
            <a:hlinkClick r:id="rId5" action="ppaction://hlinksldjump"/>
          </p:cNvPr>
          <p:cNvSpPr/>
          <p:nvPr/>
        </p:nvSpPr>
        <p:spPr>
          <a:xfrm>
            <a:off x="367259" y="2956798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rafovaná šipka doprava 8">
            <a:hlinkClick r:id="rId6" action="ppaction://hlinksldjump"/>
          </p:cNvPr>
          <p:cNvSpPr/>
          <p:nvPr/>
        </p:nvSpPr>
        <p:spPr>
          <a:xfrm>
            <a:off x="380134" y="3817584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rafovaná šipka doprava 9">
            <a:hlinkClick r:id="rId7" action="ppaction://hlinksldjump"/>
          </p:cNvPr>
          <p:cNvSpPr/>
          <p:nvPr/>
        </p:nvSpPr>
        <p:spPr>
          <a:xfrm>
            <a:off x="367259" y="4678370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rafovaná šipka doprava 10">
            <a:hlinkClick r:id="rId8" action="ppaction://hlinksldjump"/>
          </p:cNvPr>
          <p:cNvSpPr/>
          <p:nvPr/>
        </p:nvSpPr>
        <p:spPr>
          <a:xfrm>
            <a:off x="367259" y="5466742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rafovaná šipka doprava 11">
            <a:hlinkClick r:id="rId9" action="ppaction://hlinksldjump"/>
          </p:cNvPr>
          <p:cNvSpPr/>
          <p:nvPr/>
        </p:nvSpPr>
        <p:spPr>
          <a:xfrm>
            <a:off x="353225" y="6211196"/>
            <a:ext cx="1368152" cy="646804"/>
          </a:xfrm>
          <a:prstGeom prst="stripedRightArrow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908838" y="2144521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MP vodiče s proudem, cívka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08838" y="3015682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MP cívky s proudem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08838" y="3868610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Elektromagnet, zvonek, relé a jistič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908838" y="4730235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Působení MP na cívku s proudem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908838" y="5587249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Elektromotor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908838" y="6303765"/>
            <a:ext cx="531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Elektromagnetická indukce</a:t>
            </a:r>
          </a:p>
        </p:txBody>
      </p:sp>
    </p:spTree>
    <p:extLst>
      <p:ext uri="{BB962C8B-B14F-4D97-AF65-F5344CB8AC3E}">
        <p14:creationId xmlns:p14="http://schemas.microsoft.com/office/powerpoint/2010/main" val="2935821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2" descr="C:\Documents and Settings\tutikal\Plocha\1 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38" y="1711135"/>
            <a:ext cx="5493753" cy="514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562724" y="496386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Komutátor - princip činnosti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678485" y="1135225"/>
            <a:ext cx="6257661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0" dirty="0"/>
              <a:t>zařízení, které mění směr proudu v cívce</a:t>
            </a:r>
          </a:p>
        </p:txBody>
      </p:sp>
      <p:pic>
        <p:nvPicPr>
          <p:cNvPr id="16" name="Picture 2" descr="C:\Documents and Settings\tutikal\Plocha\1 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0" y="1913002"/>
            <a:ext cx="8874966" cy="4278781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lačítko akce: Domů 10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16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750325" y="357448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Elektromotor - videa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536" y="950347"/>
            <a:ext cx="7214729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b="0" i="1" dirty="0">
                <a:hlinkClick r:id="rId4"/>
              </a:rPr>
              <a:t>http://www.otevrenaveda.cz/sd/novinky/videogalerie/nezkreslena-veda/170123-nezkreslena-veda-iii-jak-funguje-elektromotor-.html</a:t>
            </a:r>
          </a:p>
          <a:p>
            <a:pPr eaLnBrk="1" hangingPunct="1"/>
            <a:r>
              <a:rPr lang="cs-CZ" altLang="cs-CZ" b="0" i="1" dirty="0">
                <a:hlinkClick r:id="rId4"/>
              </a:rPr>
              <a:t>http://www.youtube.com/watch?v=1OP7VimnJR8&amp;feature=fvst</a:t>
            </a:r>
            <a:endParaRPr lang="cs-CZ" altLang="cs-CZ" b="0" dirty="0"/>
          </a:p>
          <a:p>
            <a:pPr eaLnBrk="1" hangingPunct="1"/>
            <a:r>
              <a:rPr lang="cs-CZ" altLang="cs-CZ" b="0" dirty="0">
                <a:hlinkClick r:id="rId5"/>
              </a:rPr>
              <a:t>http://www.youtube.com/watch?v=1G1bG6mtO5k&amp;NR=1</a:t>
            </a:r>
            <a:endParaRPr lang="cs-CZ" altLang="cs-CZ" b="0" dirty="0"/>
          </a:p>
          <a:p>
            <a:pPr eaLnBrk="1" hangingPunct="1"/>
            <a:r>
              <a:rPr lang="cs-CZ" altLang="cs-CZ" b="0" dirty="0">
                <a:hlinkClick r:id="rId6"/>
              </a:rPr>
              <a:t>http://www.youtube.com/watch?v=OS-ihkq8mKI&amp;feature=related</a:t>
            </a:r>
            <a:endParaRPr lang="cs-CZ" altLang="cs-CZ" b="0" dirty="0"/>
          </a:p>
          <a:p>
            <a:pPr eaLnBrk="1" hangingPunct="1"/>
            <a:endParaRPr lang="cs-CZ" altLang="cs-CZ" b="0" dirty="0"/>
          </a:p>
        </p:txBody>
      </p:sp>
      <p:pic>
        <p:nvPicPr>
          <p:cNvPr id="61442" name="Picture 2" descr="VÃ½sledek obrÃ¡zku pro elektromo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59" y="4656935"/>
            <a:ext cx="3048637" cy="20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VÃ½sledek obrÃ¡zku pro kreslenÃ½ elektromo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14" y="4656935"/>
            <a:ext cx="1692918" cy="1692918"/>
          </a:xfrm>
          <a:prstGeom prst="rect">
            <a:avLst/>
          </a:prstGeom>
          <a:noFill/>
          <a:ln w="317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lačítko akce: Domů 11">
            <a:hlinkClick r:id="rId9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529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724" y="1027207"/>
            <a:ext cx="4360792" cy="2998883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4793" y="254833"/>
            <a:ext cx="69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79388" algn="l"/>
              </a:tabLst>
            </a:pPr>
            <a:r>
              <a:rPr lang="cs-CZ" sz="3600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itchFamily="66" charset="0"/>
              </a:rPr>
              <a:t>Cívka v magnetickém poli </a:t>
            </a:r>
            <a:endParaRPr lang="sk-SK" sz="3600" i="1" u="sng" dirty="0">
              <a:solidFill>
                <a:schemeClr val="tx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1598" y="1577955"/>
            <a:ext cx="445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0" i="1" dirty="0">
                <a:solidFill>
                  <a:schemeClr val="tx1"/>
                </a:solidFill>
              </a:rPr>
              <a:t>Pokusíme se pohybovat magnetem uvnitř cívky (zasouvat, vysouvat) – pozorujeme výchylky na ampérmetru.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26232" y="2932428"/>
            <a:ext cx="4041134" cy="245776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4400" b="0" dirty="0">
                <a:solidFill>
                  <a:srgbClr val="C00000"/>
                </a:solidFill>
              </a:rPr>
              <a:t>Jestliže je magnet vůči cívce v pohybu, vytváří kolem sebe časově proměnné magnetické pole a do závitů cívky se </a:t>
            </a:r>
            <a:r>
              <a:rPr lang="cs-CZ" sz="4400" i="1" u="sng" dirty="0">
                <a:solidFill>
                  <a:srgbClr val="C00000"/>
                </a:solidFill>
              </a:rPr>
              <a:t>indukuje</a:t>
            </a:r>
            <a:r>
              <a:rPr lang="cs-CZ" sz="4400" b="0" dirty="0">
                <a:solidFill>
                  <a:srgbClr val="C00000"/>
                </a:solidFill>
              </a:rPr>
              <a:t> elektromotorické napětí; obvodem prochází proud.</a:t>
            </a:r>
            <a:r>
              <a:rPr lang="cs-CZ" b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328959" y="5390196"/>
            <a:ext cx="4116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2400" b="0" dirty="0">
                <a:solidFill>
                  <a:schemeClr val="tx1"/>
                </a:solidFill>
              </a:rPr>
              <a:t>Ručka měřícího přístroje se vychyluje v závislosti na pohybu magnetu.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060" y="4152133"/>
            <a:ext cx="3170979" cy="227979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2" name="Tlačítko akce: Domů 11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361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6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Elektromagnetická</a:t>
            </a:r>
            <a:r>
              <a:rPr kumimoji="0" lang="cs-CZ" sz="3200" b="1" i="1" u="sng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indukce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57415" y="1100110"/>
            <a:ext cx="7409164" cy="16616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Pohybující se magnetické pole je schopno aktivovat volné elektrony ve vodiči, tj. indukovat ve vodiči napětí a v důsledku toho elektrický proud - tento děj se nazývá </a:t>
            </a:r>
            <a:r>
              <a:rPr lang="cs-CZ" altLang="cs-CZ" b="1" i="1" u="sng" dirty="0">
                <a:solidFill>
                  <a:srgbClr val="C00000"/>
                </a:solidFill>
              </a:rPr>
              <a:t>elektromagnetická indukce</a:t>
            </a:r>
            <a:r>
              <a:rPr lang="cs-CZ" altLang="cs-CZ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cs-CZ" altLang="cs-CZ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cs-CZ" altLang="cs-CZ" b="0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cs-CZ" altLang="cs-CZ" b="0" dirty="0">
              <a:solidFill>
                <a:srgbClr val="E67300"/>
              </a:solidFill>
              <a:latin typeface="Comic Sans MS" panose="030F0702030302020204" pitchFamily="66" charset="0"/>
            </a:endParaRPr>
          </a:p>
          <a:p>
            <a:endParaRPr lang="cs-CZ" altLang="cs-CZ" b="0" dirty="0">
              <a:latin typeface="Comic Sans MS" panose="030F0702030302020204" pitchFamily="66" charset="0"/>
            </a:endParaRPr>
          </a:p>
        </p:txBody>
      </p:sp>
      <p:pic>
        <p:nvPicPr>
          <p:cNvPr id="10" name="Picture 3" descr="C:\Users\Maruška\Pictures\ani-in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533" y="2846173"/>
            <a:ext cx="7125363" cy="3560119"/>
          </a:xfrm>
          <a:prstGeom prst="rect">
            <a:avLst/>
          </a:prstGeom>
          <a:ln w="254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lačítko akce: Domů 7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572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60160"/>
            <a:ext cx="8229600" cy="1402307"/>
          </a:xfrm>
          <a:prstGeom prst="rect">
            <a:avLst/>
          </a:prstGeom>
          <a:ln w="25400">
            <a:solidFill>
              <a:srgbClr val="C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altLang="cs-CZ" b="0" dirty="0">
                <a:solidFill>
                  <a:srgbClr val="C00000"/>
                </a:solidFill>
                <a:latin typeface="Comic Sans MS" panose="030F0702030302020204" pitchFamily="66" charset="0"/>
              </a:rPr>
              <a:t>Každá změna magnetického pole indukuje ve vodičích nacházejících se v tomto poli napětí, které se stává v uzavřeném obvodu příčinou elektrického proudu.</a:t>
            </a:r>
            <a:r>
              <a:rPr lang="cs-CZ" altLang="cs-CZ" b="0" dirty="0">
                <a:solidFill>
                  <a:srgbClr val="C00000"/>
                </a:solidFill>
              </a:rPr>
              <a:t> </a:t>
            </a:r>
          </a:p>
          <a:p>
            <a:endParaRPr lang="cs-CZ" altLang="cs-CZ" b="0" dirty="0">
              <a:latin typeface="Comic Sans MS" panose="030F0702030302020204" pitchFamily="66" charset="0"/>
            </a:endParaRPr>
          </a:p>
          <a:p>
            <a:endParaRPr lang="cs-CZ" altLang="cs-CZ" b="0" dirty="0"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53849" y="438462"/>
            <a:ext cx="7022891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4000" b="1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200" u="sng" dirty="0" err="1">
                <a:latin typeface="Comic Sans MS" panose="030F0702030302020204" pitchFamily="66" charset="0"/>
              </a:rPr>
              <a:t>Elmag</a:t>
            </a:r>
            <a:r>
              <a:rPr lang="cs-CZ" altLang="cs-CZ" sz="3200" u="sng" dirty="0">
                <a:latin typeface="Comic Sans MS" panose="030F0702030302020204" pitchFamily="66" charset="0"/>
              </a:rPr>
              <a:t>. indukce - základní princip:</a:t>
            </a:r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1044915" y="3587164"/>
            <a:ext cx="3961800" cy="8232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tabLst/>
              <a:defRPr/>
            </a:pPr>
            <a:r>
              <a:rPr kumimoji="0" lang="cs-CZ" sz="2400" i="0" u="sng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cs typeface="Arial" pitchFamily="34" charset="0"/>
              </a:rPr>
              <a:t>ichael Faraday - 1831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4" descr="C:\Users\Maruška\Pictures\tn-fara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3361" y="3338379"/>
            <a:ext cx="194421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7">
            <a:hlinkClick r:id="rId5"/>
          </p:cNvPr>
          <p:cNvSpPr>
            <a:spLocks noChangeArrowheads="1"/>
          </p:cNvSpPr>
          <p:nvPr/>
        </p:nvSpPr>
        <p:spPr bwMode="auto">
          <a:xfrm>
            <a:off x="6579090" y="6007516"/>
            <a:ext cx="1272758" cy="674349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dirty="0">
                <a:latin typeface="Comic Sans MS" pitchFamily="66" charset="0"/>
              </a:rPr>
              <a:t>O fyzikovi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430135" y="4627796"/>
            <a:ext cx="45765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0" dirty="0">
                <a:solidFill>
                  <a:schemeClr val="accent6"/>
                </a:solidFill>
              </a:rPr>
              <a:t>Napětí které vzniká při zesílení magnetického pole má opačnou polaritu než při jeho zeslabení.</a:t>
            </a:r>
            <a:endParaRPr lang="sk-SK" sz="2400" b="0" dirty="0">
              <a:solidFill>
                <a:schemeClr val="accent6"/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328959" y="5939246"/>
            <a:ext cx="4279361" cy="742619"/>
            <a:chOff x="1328959" y="5939246"/>
            <a:chExt cx="4279361" cy="742619"/>
          </a:xfrm>
        </p:grpSpPr>
        <p:sp>
          <p:nvSpPr>
            <p:cNvPr id="2" name="Vlna 1"/>
            <p:cNvSpPr/>
            <p:nvPr/>
          </p:nvSpPr>
          <p:spPr bwMode="auto">
            <a:xfrm>
              <a:off x="1328959" y="5939246"/>
              <a:ext cx="4279361" cy="742619"/>
            </a:xfrm>
            <a:prstGeom prst="wav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ovéPole 11">
              <a:hlinkClick r:id="rId6"/>
            </p:cNvPr>
            <p:cNvSpPr txBox="1"/>
            <p:nvPr/>
          </p:nvSpPr>
          <p:spPr>
            <a:xfrm>
              <a:off x="1779533" y="6156666"/>
              <a:ext cx="3378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Elektromagnetická indukce - video</a:t>
              </a:r>
            </a:p>
          </p:txBody>
        </p:sp>
      </p:grpSp>
      <p:sp>
        <p:nvSpPr>
          <p:cNvPr id="14" name="Tlačítko akce: Domů 13">
            <a:hlinkClick r:id="rId7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47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7149">
            <a:off x="921425" y="4200898"/>
            <a:ext cx="2841263" cy="28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328959" y="1057384"/>
            <a:ext cx="7637619" cy="4107029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Tento jev se využívá v mnoha zařízeních, např.:</a:t>
            </a:r>
          </a:p>
          <a:p>
            <a:r>
              <a:rPr lang="cs-CZ" dirty="0"/>
              <a:t>Zdroje – generátory (dynama, alternátory, </a:t>
            </a:r>
            <a:r>
              <a:rPr lang="cs-CZ" dirty="0" err="1"/>
              <a:t>magneta</a:t>
            </a:r>
            <a:r>
              <a:rPr lang="cs-CZ" dirty="0"/>
              <a:t>) </a:t>
            </a:r>
          </a:p>
          <a:p>
            <a:r>
              <a:rPr lang="cs-CZ" dirty="0"/>
              <a:t>Transformátory </a:t>
            </a:r>
          </a:p>
          <a:p>
            <a:r>
              <a:rPr lang="cs-CZ" dirty="0"/>
              <a:t>Motory (asynchronní) </a:t>
            </a:r>
          </a:p>
          <a:p>
            <a:r>
              <a:rPr lang="cs-CZ" dirty="0"/>
              <a:t>Indukční vařiče </a:t>
            </a:r>
          </a:p>
          <a:p>
            <a:r>
              <a:rPr lang="cs-CZ" dirty="0"/>
              <a:t>Přenos rádiového signálu</a:t>
            </a:r>
          </a:p>
          <a:p>
            <a:r>
              <a:rPr lang="cs-CZ" dirty="0"/>
              <a:t>Bezdrátové dobíječky</a:t>
            </a:r>
          </a:p>
          <a:p>
            <a:r>
              <a:rPr lang="cs-CZ" dirty="0"/>
              <a:t>Elektrické kytary…</a:t>
            </a:r>
          </a:p>
          <a:p>
            <a:endParaRPr lang="cs-CZ" dirty="0"/>
          </a:p>
        </p:txBody>
      </p:sp>
      <p:sp>
        <p:nvSpPr>
          <p:cNvPr id="5" name="Tlačítko akce: Zpět nebo Předchozí 4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5943600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Elektromagnetická</a:t>
            </a:r>
            <a:r>
              <a:rPr kumimoji="0" lang="cs-CZ" sz="3200" b="1" i="1" u="sng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indukce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2" descr="VÃ½sledek obrÃ¡zku pro elektrickÃ¡ kytara prin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05" y="2490240"/>
            <a:ext cx="3048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lačítko akce: Domů 10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transformá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19" y="2519206"/>
            <a:ext cx="24288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4793" y="254833"/>
            <a:ext cx="69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79388" algn="l"/>
              </a:tabLst>
            </a:pPr>
            <a:r>
              <a:rPr lang="cs-CZ" sz="3600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itchFamily="66" charset="0"/>
              </a:rPr>
              <a:t>Transformátor </a:t>
            </a:r>
            <a:endParaRPr lang="sk-SK" sz="3600" i="1" u="sng" dirty="0">
              <a:solidFill>
                <a:schemeClr val="tx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2466" name="Picture 2" descr="VÃ½sledek obrÃ¡zku pro transformÃ¡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45667"/>
            <a:ext cx="3515673" cy="26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Ã½sledek obrÃ¡zku pro transformÃ¡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28959" y="1098274"/>
            <a:ext cx="8229600" cy="18489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0" dirty="0"/>
              <a:t>umožňuje měnit nižší napětí na vyšší a naopak</a:t>
            </a:r>
          </a:p>
          <a:p>
            <a:r>
              <a:rPr lang="cs-CZ" altLang="cs-CZ" b="0" dirty="0"/>
              <a:t>podstatou je elektromagnetická indukce</a:t>
            </a:r>
          </a:p>
          <a:p>
            <a:r>
              <a:rPr lang="cs-CZ" altLang="cs-CZ" b="0" dirty="0"/>
              <a:t>základní část tvoří dvě cívky, které mají společné</a:t>
            </a:r>
          </a:p>
          <a:p>
            <a:pPr marL="0" indent="0">
              <a:buNone/>
            </a:pPr>
            <a:r>
              <a:rPr lang="cs-CZ" altLang="cs-CZ" b="0" dirty="0"/>
              <a:t>     jádro z magneticky měkké oceli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55575" y="6082422"/>
            <a:ext cx="623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 Více se dozvíme v učivu o střídavém proudu </a:t>
            </a:r>
            <a:r>
              <a:rPr lang="cs-CZ" sz="2000" dirty="0">
                <a:solidFill>
                  <a:schemeClr val="tx1"/>
                </a:solidFill>
                <a:sym typeface="Wingdings" panose="05000000000000000000" pitchFamily="2" charset="2"/>
              </a:rPr>
              <a:t>.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5" name="Picture 4" descr="Související 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6" name="Tlačítko akce: Zpět nebo Předchozí 15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lačítko akce: Dopředu nebo Další 16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lačítko akce: Domů 18">
            <a:hlinkClick r:id="rId7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09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16" grpId="0" animBg="1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4793" y="254833"/>
            <a:ext cx="69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79388" algn="l"/>
              </a:tabLst>
            </a:pPr>
            <a:r>
              <a:rPr lang="cs-CZ" sz="3600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itchFamily="66" charset="0"/>
              </a:rPr>
              <a:t>Generátor - Dynamo </a:t>
            </a:r>
            <a:endParaRPr lang="sk-SK" sz="3600" i="1" u="sng" dirty="0">
              <a:solidFill>
                <a:schemeClr val="tx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AutoShape 4" descr="VÃ½sledek obrÃ¡zku pro transformÃ¡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95452" y="1098274"/>
            <a:ext cx="7643813" cy="31188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400" b="0" dirty="0"/>
              <a:t>točivý elektrický stroj, přeměňující mechanickou energii z rotoru hnacího stroje na elektrickou energii ve formě </a:t>
            </a:r>
            <a:r>
              <a:rPr lang="cs-CZ" sz="2400" i="1" u="sng" dirty="0"/>
              <a:t>stejnosměrného elektrického proudu</a:t>
            </a:r>
            <a:r>
              <a:rPr lang="cs-CZ" sz="2400" b="0" dirty="0"/>
              <a:t>. Jedná se o stejnosměrný generátor elektrické energie.</a:t>
            </a:r>
          </a:p>
          <a:p>
            <a:pPr lvl="1"/>
            <a:r>
              <a:rPr lang="cs-CZ" sz="2400" b="0" dirty="0"/>
              <a:t>Dynamo se skládá ze statoru tvořeného magnetem nebo elektromagnetem a rotoru s vinutím a komutátorem.</a:t>
            </a:r>
          </a:p>
        </p:txBody>
      </p:sp>
      <p:sp>
        <p:nvSpPr>
          <p:cNvPr id="6" name="Obdélník 5"/>
          <p:cNvSpPr/>
          <p:nvPr/>
        </p:nvSpPr>
        <p:spPr>
          <a:xfrm>
            <a:off x="-36267" y="4428638"/>
            <a:ext cx="53257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Až do nástupu polovodičových usměrňovačů bylo dynamo nejvýznamnějším zdrojem elektrické energie (ve formě stejnosměrného proudu) v průmyslu i dopravě. Dnes jsou dynama vytlačována spolehlivějšími a konstrukčně jednoduššími alternátory a zařízeními pro následné usměrnění vyrobeného střídavého proudu na proud stejnosměrný.</a:t>
            </a:r>
          </a:p>
        </p:txBody>
      </p:sp>
      <p:pic>
        <p:nvPicPr>
          <p:cNvPr id="63490" name="Picture 2" descr="VÃ½sledek obrÃ¡zku pro fyzika dyna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" y="1827529"/>
            <a:ext cx="1876304" cy="20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VÃ½sledek obrÃ¡zku pro fyzika dyna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24" y="3828300"/>
            <a:ext cx="3449741" cy="255281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5" name="Tlačítko akce: Zpět nebo Předchozí 14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lačítko akce: Dopředu nebo Další 15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lačítko akce: Domů 17">
            <a:hlinkClick r:id="rId6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4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6" grpId="0"/>
      <p:bldP spid="15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4793" y="254833"/>
            <a:ext cx="69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179388" algn="l"/>
              </a:tabLst>
            </a:pPr>
            <a:r>
              <a:rPr lang="cs-CZ" sz="3600" i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Comic Sans MS" pitchFamily="66" charset="0"/>
              </a:rPr>
              <a:t>Generátor - alternátor </a:t>
            </a:r>
            <a:endParaRPr lang="sk-SK" sz="3600" i="1" u="sng" dirty="0">
              <a:solidFill>
                <a:schemeClr val="tx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41696" y="901164"/>
            <a:ext cx="7956644" cy="29475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cs-CZ" b="0" dirty="0"/>
          </a:p>
          <a:p>
            <a:pPr lvl="1">
              <a:lnSpc>
                <a:spcPct val="80000"/>
              </a:lnSpc>
            </a:pPr>
            <a:r>
              <a:rPr lang="cs-CZ" sz="2400" b="0" dirty="0"/>
              <a:t>přeměňují mechanickou energii z rotačního pohybu hnacího stroje na elektrickou energii ve formě </a:t>
            </a:r>
            <a:r>
              <a:rPr lang="cs-CZ" sz="2400" i="1" u="sng" dirty="0"/>
              <a:t>střídavého proudu </a:t>
            </a:r>
            <a:r>
              <a:rPr lang="cs-CZ" sz="2400" b="0" dirty="0"/>
              <a:t>vyváděného do zařízení elektrického rozvodu. </a:t>
            </a:r>
          </a:p>
          <a:p>
            <a:pPr lvl="1">
              <a:lnSpc>
                <a:spcPct val="80000"/>
              </a:lnSpc>
            </a:pPr>
            <a:r>
              <a:rPr lang="cs-CZ" sz="2400" b="0" dirty="0"/>
              <a:t>je součástí mnoha dalších strojů a kvůli jednodušší konstrukci je používán i tam, kde před rozšířením polovodičových usměrňovačů kdysi sloužily stejnosměrné generátory - dynama </a:t>
            </a:r>
          </a:p>
        </p:txBody>
      </p:sp>
      <p:pic>
        <p:nvPicPr>
          <p:cNvPr id="64514" name="Picture 2" descr="VÃ½sledek obrÃ¡zku pro fyzika alternÃ¡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59" y="4019417"/>
            <a:ext cx="6594300" cy="266244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lačítko akce: Domů 10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827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0486" y="1587114"/>
            <a:ext cx="6539284" cy="341632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0" dirty="0">
                <a:solidFill>
                  <a:schemeClr val="accent6"/>
                </a:solidFill>
              </a:rPr>
              <a:t>Změní-li se v okolí uzavřeného obvodu magnetické pole, vzniká v obvodu </a:t>
            </a:r>
            <a:r>
              <a:rPr lang="cs-CZ" sz="2400" b="0" u="sng" dirty="0">
                <a:solidFill>
                  <a:srgbClr val="C00000"/>
                </a:solidFill>
              </a:rPr>
              <a:t>indukované napětí </a:t>
            </a:r>
            <a:r>
              <a:rPr lang="cs-CZ" sz="2400" b="0" dirty="0">
                <a:solidFill>
                  <a:schemeClr val="accent6"/>
                </a:solidFill>
              </a:rPr>
              <a:t>a začne ním procházet </a:t>
            </a:r>
            <a:r>
              <a:rPr lang="cs-CZ" sz="2400" b="0" i="1" u="sng" dirty="0">
                <a:solidFill>
                  <a:srgbClr val="C00000"/>
                </a:solidFill>
              </a:rPr>
              <a:t>indukovaný elektrický proud</a:t>
            </a:r>
            <a:r>
              <a:rPr lang="cs-CZ" sz="2400" b="0" dirty="0">
                <a:solidFill>
                  <a:schemeClr val="accent6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cs-CZ" sz="2400" b="0" dirty="0">
                <a:solidFill>
                  <a:schemeClr val="accent6"/>
                </a:solidFill>
              </a:rPr>
              <a:t>Jev se nazývá </a:t>
            </a:r>
            <a:r>
              <a:rPr lang="cs-CZ" sz="2400" b="0" i="1" u="sng" dirty="0">
                <a:solidFill>
                  <a:srgbClr val="C00000"/>
                </a:solidFill>
              </a:rPr>
              <a:t>ELEKTROMAGNETICKÁ INDUKCE</a:t>
            </a:r>
            <a:r>
              <a:rPr lang="cs-CZ" sz="2400" b="0" dirty="0">
                <a:solidFill>
                  <a:schemeClr val="accent6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cs-CZ" sz="2400" b="0" dirty="0">
                <a:solidFill>
                  <a:schemeClr val="accent6"/>
                </a:solidFill>
              </a:rPr>
              <a:t>Indukované napětí závisí na rychlosti a velikosti změny magnetického pole.</a:t>
            </a:r>
            <a:endParaRPr lang="sk-SK" sz="2400" b="0" dirty="0">
              <a:solidFill>
                <a:schemeClr val="accent6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557415" y="351711"/>
            <a:ext cx="7331752" cy="6388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Elmag</a:t>
            </a: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</a:t>
            </a:r>
            <a:r>
              <a:rPr kumimoji="0" lang="cs-CZ" sz="3200" b="1" i="1" u="sng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indukce - souhrn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" name="Picture 4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001" y="2127049"/>
            <a:ext cx="2003009" cy="2066453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74755" y="5307220"/>
            <a:ext cx="8329440" cy="1303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4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Char char="•"/>
              <a:defRPr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–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16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b="0" dirty="0">
                <a:solidFill>
                  <a:schemeClr val="accent6"/>
                </a:solidFill>
                <a:latin typeface="Comic Sans MS" panose="030F0702030302020204" pitchFamily="66" charset="0"/>
              </a:rPr>
              <a:t>Směr indukovaného proudu určujeme podle tzv. </a:t>
            </a:r>
            <a:r>
              <a:rPr lang="cs-CZ" altLang="cs-CZ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Lenzova</a:t>
            </a:r>
            <a:r>
              <a:rPr lang="cs-CZ" altLang="cs-CZ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pravidla</a:t>
            </a:r>
            <a:r>
              <a:rPr lang="cs-CZ" altLang="cs-CZ" b="0" i="1" dirty="0">
                <a:solidFill>
                  <a:schemeClr val="accent6"/>
                </a:solidFill>
                <a:latin typeface="Comic Sans MS" panose="030F0702030302020204" pitchFamily="66" charset="0"/>
              </a:rPr>
              <a:t>: indukovaný proud má vždy takový směr, aby svým účinkem působil proti příčině, která ho vyvolala.</a:t>
            </a:r>
          </a:p>
          <a:p>
            <a:endParaRPr lang="cs-CZ" altLang="cs-CZ" b="0" dirty="0">
              <a:solidFill>
                <a:srgbClr val="E67300"/>
              </a:solidFill>
              <a:latin typeface="Comic Sans MS" panose="030F0702030302020204" pitchFamily="66" charset="0"/>
            </a:endParaRPr>
          </a:p>
          <a:p>
            <a:endParaRPr lang="cs-CZ" altLang="cs-CZ" b="0" dirty="0">
              <a:latin typeface="Comic Sans MS" panose="030F0702030302020204" pitchFamily="66" charset="0"/>
            </a:endParaRPr>
          </a:p>
        </p:txBody>
      </p:sp>
      <p:pic>
        <p:nvPicPr>
          <p:cNvPr id="9" name="Picture 4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14" name="Tlačítko akce: Zpět nebo Předchozí 13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lačítko akce: Dopředu nebo Další 14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lačítko akce: Domů 15">
            <a:hlinkClick r:id="rId3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8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pic>
        <p:nvPicPr>
          <p:cNvPr id="6" name="Picture 5" descr="untitle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018" y="1425575"/>
            <a:ext cx="4202334" cy="255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47408" y="0"/>
            <a:ext cx="6412172" cy="142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Magnetické pole kolem vodiče </a:t>
            </a:r>
            <a:b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 proudem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11101" y="1556555"/>
            <a:ext cx="48896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rgbClr val="CC0000"/>
                </a:solidFill>
                <a:latin typeface="+mn-lt"/>
              </a:rPr>
              <a:t>Kolem každého vodiče, kterým prochází elektrický proud, je magnetické pole.</a:t>
            </a:r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657760" y="4323235"/>
            <a:ext cx="3395734" cy="2167506"/>
            <a:chOff x="3811588" y="1462088"/>
            <a:chExt cx="4664075" cy="3257550"/>
          </a:xfrm>
        </p:grpSpPr>
        <p:sp>
          <p:nvSpPr>
            <p:cNvPr id="12" name="AutoShape 123"/>
            <p:cNvSpPr>
              <a:spLocks noChangeArrowheads="1"/>
            </p:cNvSpPr>
            <p:nvPr/>
          </p:nvSpPr>
          <p:spPr bwMode="auto">
            <a:xfrm>
              <a:off x="3975100" y="2578100"/>
              <a:ext cx="4500563" cy="1092200"/>
            </a:xfrm>
            <a:prstGeom prst="parallelogram">
              <a:avLst>
                <a:gd name="adj" fmla="val 7152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7143750" y="3633788"/>
              <a:ext cx="698500" cy="965200"/>
              <a:chOff x="2546" y="2400"/>
              <a:chExt cx="343" cy="511"/>
            </a:xfrm>
          </p:grpSpPr>
          <p:sp>
            <p:nvSpPr>
              <p:cNvPr id="83" name="AutoShape 21"/>
              <p:cNvSpPr>
                <a:spLocks noChangeArrowheads="1"/>
              </p:cNvSpPr>
              <p:nvPr/>
            </p:nvSpPr>
            <p:spPr bwMode="auto">
              <a:xfrm>
                <a:off x="2546" y="2761"/>
                <a:ext cx="343" cy="150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4" name="AutoShape 22"/>
              <p:cNvSpPr>
                <a:spLocks noChangeArrowheads="1"/>
              </p:cNvSpPr>
              <p:nvPr/>
            </p:nvSpPr>
            <p:spPr bwMode="auto">
              <a:xfrm>
                <a:off x="2673" y="2596"/>
                <a:ext cx="88" cy="211"/>
              </a:xfrm>
              <a:prstGeom prst="can">
                <a:avLst>
                  <a:gd name="adj" fmla="val 29550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5" name="AutoShape 23"/>
              <p:cNvSpPr>
                <a:spLocks noChangeArrowheads="1"/>
              </p:cNvSpPr>
              <p:nvPr/>
            </p:nvSpPr>
            <p:spPr bwMode="auto">
              <a:xfrm>
                <a:off x="2699" y="2400"/>
                <a:ext cx="35" cy="211"/>
              </a:xfrm>
              <a:prstGeom prst="can">
                <a:avLst>
                  <a:gd name="adj" fmla="val 39995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4" name="Oval 29"/>
            <p:cNvSpPr>
              <a:spLocks noChangeArrowheads="1"/>
            </p:cNvSpPr>
            <p:nvPr/>
          </p:nvSpPr>
          <p:spPr bwMode="auto">
            <a:xfrm>
              <a:off x="5402263" y="4024313"/>
              <a:ext cx="1054100" cy="69532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ObliqueTopRight">
                <a:rot lat="16199998" lon="0" rev="0"/>
              </a:camera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cs-CZ"/>
            </a:p>
          </p:txBody>
        </p:sp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>
              <a:off x="5891213" y="4146550"/>
              <a:ext cx="53975" cy="234950"/>
            </a:xfrm>
            <a:prstGeom prst="can">
              <a:avLst>
                <a:gd name="adj" fmla="val 2337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5919788" y="4032250"/>
              <a:ext cx="0" cy="120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5510213" y="3790950"/>
              <a:ext cx="854075" cy="415925"/>
              <a:chOff x="4626" y="2149"/>
              <a:chExt cx="538" cy="262"/>
            </a:xfrm>
          </p:grpSpPr>
          <p:sp>
            <p:nvSpPr>
              <p:cNvPr id="81" name="AutoShape 44"/>
              <p:cNvSpPr>
                <a:spLocks noChangeAspect="1" noChangeArrowheads="1"/>
              </p:cNvSpPr>
              <p:nvPr/>
            </p:nvSpPr>
            <p:spPr bwMode="auto">
              <a:xfrm rot="7605467" flipH="1" flipV="1">
                <a:off x="4719" y="2056"/>
                <a:ext cx="155" cy="341"/>
              </a:xfrm>
              <a:prstGeom prst="triangle">
                <a:avLst>
                  <a:gd name="adj" fmla="val 49995"/>
                </a:avLst>
              </a:prstGeom>
              <a:solidFill>
                <a:srgbClr val="3399FF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Right">
                  <a:rot lat="16800000" lon="0" rev="0"/>
                </a:camera>
                <a:lightRig rig="legacyFlat3" dir="b"/>
              </a:scene3d>
              <a:sp3d extrusionH="11100" prstMaterial="legacyMatte">
                <a:bevelT w="13500" h="13500" prst="angle"/>
                <a:bevelB w="13500" h="13500" prst="angle"/>
                <a:extrusionClr>
                  <a:srgbClr val="3399FF"/>
                </a:extrusionClr>
                <a:contourClr>
                  <a:srgbClr val="3399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82" name="AutoShape 45"/>
              <p:cNvSpPr>
                <a:spLocks noChangeAspect="1" noChangeArrowheads="1"/>
              </p:cNvSpPr>
              <p:nvPr/>
            </p:nvSpPr>
            <p:spPr bwMode="auto">
              <a:xfrm rot="7702441" flipH="1">
                <a:off x="4916" y="2163"/>
                <a:ext cx="155" cy="341"/>
              </a:xfrm>
              <a:prstGeom prst="triangle">
                <a:avLst>
                  <a:gd name="adj" fmla="val 49995"/>
                </a:avLst>
              </a:prstGeom>
              <a:solidFill>
                <a:srgbClr val="FF0000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Right">
                  <a:rot lat="16800000" lon="0" rev="0"/>
                </a:camera>
                <a:lightRig rig="legacyFlat3" dir="b"/>
              </a:scene3d>
              <a:sp3d extrusionH="11100" prstMaterial="legacyMatte">
                <a:bevelT w="13500" h="13500" prst="angle"/>
                <a:bevelB w="13500" h="13500" prst="angle"/>
                <a:extrusionClr>
                  <a:srgbClr val="FF0000"/>
                </a:extrusionClr>
                <a:contourClr>
                  <a:srgbClr val="FF00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sp>
          <p:nvSpPr>
            <p:cNvPr id="18" name="Text Box 54"/>
            <p:cNvSpPr txBox="1">
              <a:spLocks noChangeArrowheads="1"/>
            </p:cNvSpPr>
            <p:nvPr/>
          </p:nvSpPr>
          <p:spPr bwMode="auto">
            <a:xfrm>
              <a:off x="4838700" y="2082800"/>
              <a:ext cx="385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k-SK" altLang="cs-CZ" b="1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19" name="Text Box 55"/>
            <p:cNvSpPr txBox="1">
              <a:spLocks noChangeArrowheads="1"/>
            </p:cNvSpPr>
            <p:nvPr/>
          </p:nvSpPr>
          <p:spPr bwMode="auto">
            <a:xfrm>
              <a:off x="5348288" y="2039938"/>
              <a:ext cx="285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k-SK" altLang="cs-CZ" b="1">
                  <a:latin typeface="Arial Black" panose="020B0A04020102020204" pitchFamily="34" charset="0"/>
                </a:rPr>
                <a:t>-</a:t>
              </a:r>
            </a:p>
          </p:txBody>
        </p:sp>
        <p:sp useBgFill="1">
          <p:nvSpPr>
            <p:cNvPr id="20" name="Rectangle 56"/>
            <p:cNvSpPr>
              <a:spLocks noChangeArrowheads="1"/>
            </p:cNvSpPr>
            <p:nvPr/>
          </p:nvSpPr>
          <p:spPr bwMode="auto">
            <a:xfrm>
              <a:off x="5256213" y="2533650"/>
              <a:ext cx="88900" cy="8890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Line 57"/>
            <p:cNvSpPr>
              <a:spLocks noChangeShapeType="1"/>
            </p:cNvSpPr>
            <p:nvPr/>
          </p:nvSpPr>
          <p:spPr bwMode="auto">
            <a:xfrm>
              <a:off x="5254625" y="2301875"/>
              <a:ext cx="3175" cy="539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5332413" y="2411413"/>
              <a:ext cx="3175" cy="3143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AutoShape 68"/>
            <p:cNvSpPr>
              <a:spLocks noChangeArrowheads="1"/>
            </p:cNvSpPr>
            <p:nvPr/>
          </p:nvSpPr>
          <p:spPr bwMode="auto">
            <a:xfrm flipV="1">
              <a:off x="6691313" y="1462088"/>
              <a:ext cx="741362" cy="282575"/>
            </a:xfrm>
            <a:custGeom>
              <a:avLst/>
              <a:gdLst>
                <a:gd name="G0" fmla="+- 1850 0 0"/>
                <a:gd name="G1" fmla="+- 21600 0 1850"/>
                <a:gd name="G2" fmla="*/ 1850 1 2"/>
                <a:gd name="G3" fmla="+- 21600 0 G2"/>
                <a:gd name="G4" fmla="+/ 1850 21600 2"/>
                <a:gd name="G5" fmla="+/ G1 0 2"/>
                <a:gd name="G6" fmla="*/ 21600 21600 1850"/>
                <a:gd name="G7" fmla="*/ G6 1 2"/>
                <a:gd name="G8" fmla="+- 21600 0 G7"/>
                <a:gd name="G9" fmla="*/ 21600 1 2"/>
                <a:gd name="G10" fmla="+- 1850 0 G9"/>
                <a:gd name="G11" fmla="?: G10 G8 0"/>
                <a:gd name="G12" fmla="?: G10 G7 21600"/>
                <a:gd name="T0" fmla="*/ 20675 w 21600"/>
                <a:gd name="T1" fmla="*/ 10800 h 21600"/>
                <a:gd name="T2" fmla="*/ 10800 w 21600"/>
                <a:gd name="T3" fmla="*/ 21600 h 21600"/>
                <a:gd name="T4" fmla="*/ 925 w 21600"/>
                <a:gd name="T5" fmla="*/ 10800 h 21600"/>
                <a:gd name="T6" fmla="*/ 10800 w 21600"/>
                <a:gd name="T7" fmla="*/ 0 h 21600"/>
                <a:gd name="T8" fmla="*/ 2725 w 21600"/>
                <a:gd name="T9" fmla="*/ 2725 h 21600"/>
                <a:gd name="T10" fmla="*/ 18875 w 21600"/>
                <a:gd name="T11" fmla="*/ 188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50" y="21600"/>
                  </a:lnTo>
                  <a:lnTo>
                    <a:pt x="197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06090"/>
            </a:solidFill>
            <a:ln w="38100" cmpd="thickThin">
              <a:solidFill>
                <a:srgbClr val="00005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4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9682560"/>
                </p:ext>
              </p:extLst>
            </p:nvPr>
          </p:nvGraphicFramePr>
          <p:xfrm>
            <a:off x="6916738" y="1489075"/>
            <a:ext cx="28575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3" name="Rovnica" r:id="rId6" imgW="208440" imgH="162720" progId="Equation.3">
                    <p:embed/>
                  </p:oleObj>
                </mc:Choice>
                <mc:Fallback>
                  <p:oleObj name="Rovnica" r:id="rId6" imgW="208440" imgH="16272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6738" y="1489075"/>
                          <a:ext cx="285750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70"/>
            <p:cNvSpPr>
              <a:spLocks noChangeAspect="1" noChangeShapeType="1"/>
            </p:cNvSpPr>
            <p:nvPr/>
          </p:nvSpPr>
          <p:spPr bwMode="auto">
            <a:xfrm flipH="1" flipV="1">
              <a:off x="6651625" y="2219325"/>
              <a:ext cx="385763" cy="2682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Rectangle 71"/>
            <p:cNvSpPr>
              <a:spLocks noChangeAspect="1" noChangeArrowheads="1"/>
            </p:cNvSpPr>
            <p:nvPr/>
          </p:nvSpPr>
          <p:spPr bwMode="auto">
            <a:xfrm>
              <a:off x="6337300" y="1736725"/>
              <a:ext cx="1382713" cy="962025"/>
            </a:xfrm>
            <a:prstGeom prst="rect">
              <a:avLst/>
            </a:prstGeom>
            <a:solidFill>
              <a:srgbClr val="306090"/>
            </a:solidFill>
            <a:ln w="25400">
              <a:solidFill>
                <a:srgbClr val="00005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Rectangle 72"/>
            <p:cNvSpPr>
              <a:spLocks noChangeAspect="1" noChangeArrowheads="1"/>
            </p:cNvSpPr>
            <p:nvPr/>
          </p:nvSpPr>
          <p:spPr bwMode="auto">
            <a:xfrm>
              <a:off x="6376988" y="1773238"/>
              <a:ext cx="1304925" cy="892175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rgbClr val="00005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cs-CZ" altLang="cs-CZ"/>
            </a:p>
          </p:txBody>
        </p:sp>
        <p:sp>
          <p:nvSpPr>
            <p:cNvPr id="28" name="Oval 73"/>
            <p:cNvSpPr>
              <a:spLocks noChangeAspect="1" noChangeArrowheads="1"/>
            </p:cNvSpPr>
            <p:nvPr/>
          </p:nvSpPr>
          <p:spPr bwMode="auto">
            <a:xfrm>
              <a:off x="6437313" y="2524125"/>
              <a:ext cx="79375" cy="79375"/>
            </a:xfrm>
            <a:prstGeom prst="ellipse">
              <a:avLst/>
            </a:prstGeom>
            <a:solidFill>
              <a:srgbClr val="808080"/>
            </a:solidFill>
            <a:ln w="25400" cmpd="thickThin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74"/>
            <p:cNvSpPr>
              <a:spLocks noChangeAspect="1" noChangeArrowheads="1"/>
            </p:cNvSpPr>
            <p:nvPr/>
          </p:nvSpPr>
          <p:spPr bwMode="auto">
            <a:xfrm>
              <a:off x="7524750" y="2527300"/>
              <a:ext cx="79375" cy="77788"/>
            </a:xfrm>
            <a:prstGeom prst="ellipse">
              <a:avLst/>
            </a:prstGeom>
            <a:solidFill>
              <a:srgbClr val="808080"/>
            </a:solidFill>
            <a:ln w="25400" cmpd="thickThin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Text Box 75"/>
            <p:cNvSpPr txBox="1">
              <a:spLocks noChangeAspect="1" noChangeArrowheads="1"/>
            </p:cNvSpPr>
            <p:nvPr/>
          </p:nvSpPr>
          <p:spPr bwMode="auto">
            <a:xfrm>
              <a:off x="6326188" y="2263775"/>
              <a:ext cx="3016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400" dirty="0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31" name="Text Box 76"/>
            <p:cNvSpPr txBox="1">
              <a:spLocks noChangeAspect="1" noChangeArrowheads="1"/>
            </p:cNvSpPr>
            <p:nvPr/>
          </p:nvSpPr>
          <p:spPr bwMode="auto">
            <a:xfrm>
              <a:off x="7445375" y="2249488"/>
              <a:ext cx="2428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400">
                  <a:latin typeface="Arial Black" panose="020B0A04020102020204" pitchFamily="34" charset="0"/>
                </a:rPr>
                <a:t>-</a:t>
              </a:r>
            </a:p>
          </p:txBody>
        </p:sp>
        <p:sp>
          <p:nvSpPr>
            <p:cNvPr id="32" name="Text Box 77"/>
            <p:cNvSpPr txBox="1">
              <a:spLocks noChangeAspect="1" noChangeArrowheads="1"/>
            </p:cNvSpPr>
            <p:nvPr/>
          </p:nvSpPr>
          <p:spPr bwMode="auto">
            <a:xfrm>
              <a:off x="6858000" y="1985963"/>
              <a:ext cx="368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777777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2000">
                  <a:solidFill>
                    <a:schemeClr val="bg2"/>
                  </a:solidFill>
                </a:rPr>
                <a:t>A</a:t>
              </a:r>
            </a:p>
          </p:txBody>
        </p:sp>
        <p:grpSp>
          <p:nvGrpSpPr>
            <p:cNvPr id="33" name="Group 78"/>
            <p:cNvGrpSpPr>
              <a:grpSpLocks noChangeAspect="1"/>
            </p:cNvGrpSpPr>
            <p:nvPr/>
          </p:nvGrpSpPr>
          <p:grpSpPr bwMode="auto">
            <a:xfrm>
              <a:off x="6443663" y="1816100"/>
              <a:ext cx="1162050" cy="858838"/>
              <a:chOff x="1855" y="748"/>
              <a:chExt cx="999" cy="738"/>
            </a:xfrm>
          </p:grpSpPr>
          <p:sp>
            <p:nvSpPr>
              <p:cNvPr id="49" name="Arc 79"/>
              <p:cNvSpPr>
                <a:spLocks noChangeAspect="1"/>
              </p:cNvSpPr>
              <p:nvPr/>
            </p:nvSpPr>
            <p:spPr bwMode="auto">
              <a:xfrm flipH="1">
                <a:off x="1855" y="749"/>
                <a:ext cx="997" cy="737"/>
              </a:xfrm>
              <a:custGeom>
                <a:avLst/>
                <a:gdLst>
                  <a:gd name="G0" fmla="+- 14608 0 0"/>
                  <a:gd name="G1" fmla="+- 21600 0 0"/>
                  <a:gd name="G2" fmla="+- 21600 0 0"/>
                  <a:gd name="T0" fmla="*/ 0 w 29228"/>
                  <a:gd name="T1" fmla="*/ 5688 h 21600"/>
                  <a:gd name="T2" fmla="*/ 29228 w 29228"/>
                  <a:gd name="T3" fmla="*/ 5700 h 21600"/>
                  <a:gd name="T4" fmla="*/ 14608 w 292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228" h="21600" fill="none" extrusionOk="0">
                    <a:moveTo>
                      <a:pt x="0" y="5688"/>
                    </a:moveTo>
                    <a:cubicBezTo>
                      <a:pt x="3985" y="2029"/>
                      <a:pt x="9198" y="-1"/>
                      <a:pt x="14608" y="0"/>
                    </a:cubicBezTo>
                    <a:cubicBezTo>
                      <a:pt x="20023" y="0"/>
                      <a:pt x="25241" y="2034"/>
                      <a:pt x="29228" y="5699"/>
                    </a:cubicBezTo>
                  </a:path>
                  <a:path w="29228" h="21600" stroke="0" extrusionOk="0">
                    <a:moveTo>
                      <a:pt x="0" y="5688"/>
                    </a:moveTo>
                    <a:cubicBezTo>
                      <a:pt x="3985" y="2029"/>
                      <a:pt x="9198" y="-1"/>
                      <a:pt x="14608" y="0"/>
                    </a:cubicBezTo>
                    <a:cubicBezTo>
                      <a:pt x="20023" y="0"/>
                      <a:pt x="25241" y="2034"/>
                      <a:pt x="29228" y="5699"/>
                    </a:cubicBezTo>
                    <a:lnTo>
                      <a:pt x="14608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0" name="Line 80"/>
              <p:cNvSpPr>
                <a:spLocks noChangeAspect="1" noChangeShapeType="1"/>
              </p:cNvSpPr>
              <p:nvPr/>
            </p:nvSpPr>
            <p:spPr bwMode="auto">
              <a:xfrm rot="20400000">
                <a:off x="1863" y="932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Line 81"/>
              <p:cNvSpPr>
                <a:spLocks noChangeAspect="1" noChangeShapeType="1"/>
              </p:cNvSpPr>
              <p:nvPr/>
            </p:nvSpPr>
            <p:spPr bwMode="auto">
              <a:xfrm rot="21000000">
                <a:off x="2003" y="835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Line 82"/>
              <p:cNvSpPr>
                <a:spLocks noChangeAspect="1" noChangeShapeType="1"/>
              </p:cNvSpPr>
              <p:nvPr/>
            </p:nvSpPr>
            <p:spPr bwMode="auto">
              <a:xfrm rot="300000">
                <a:off x="2162" y="774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Line 83"/>
              <p:cNvSpPr>
                <a:spLocks noChangeAspect="1" noChangeShapeType="1"/>
              </p:cNvSpPr>
              <p:nvPr/>
            </p:nvSpPr>
            <p:spPr bwMode="auto">
              <a:xfrm rot="1500000">
                <a:off x="2344" y="748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Line 84"/>
              <p:cNvSpPr>
                <a:spLocks noChangeAspect="1" noChangeShapeType="1"/>
              </p:cNvSpPr>
              <p:nvPr/>
            </p:nvSpPr>
            <p:spPr bwMode="auto">
              <a:xfrm rot="2700000">
                <a:off x="2524" y="773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85"/>
              <p:cNvSpPr>
                <a:spLocks noChangeAspect="1" noChangeShapeType="1"/>
              </p:cNvSpPr>
              <p:nvPr/>
            </p:nvSpPr>
            <p:spPr bwMode="auto">
              <a:xfrm rot="3720000">
                <a:off x="2679" y="836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" name="Line 86"/>
              <p:cNvSpPr>
                <a:spLocks noChangeAspect="1" noChangeShapeType="1"/>
              </p:cNvSpPr>
              <p:nvPr/>
            </p:nvSpPr>
            <p:spPr bwMode="auto">
              <a:xfrm rot="4680000">
                <a:off x="2820" y="930"/>
                <a:ext cx="23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" name="Line 87"/>
              <p:cNvSpPr>
                <a:spLocks noChangeAspect="1" noChangeShapeType="1"/>
              </p:cNvSpPr>
              <p:nvPr/>
            </p:nvSpPr>
            <p:spPr bwMode="auto">
              <a:xfrm rot="20400000">
                <a:off x="1888" y="91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" name="Line 88"/>
              <p:cNvSpPr>
                <a:spLocks noChangeAspect="1" noChangeShapeType="1"/>
              </p:cNvSpPr>
              <p:nvPr/>
            </p:nvSpPr>
            <p:spPr bwMode="auto">
              <a:xfrm rot="20580000">
                <a:off x="1915" y="89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" name="Line 89"/>
              <p:cNvSpPr>
                <a:spLocks noChangeAspect="1" noChangeShapeType="1"/>
              </p:cNvSpPr>
              <p:nvPr/>
            </p:nvSpPr>
            <p:spPr bwMode="auto">
              <a:xfrm rot="20760000">
                <a:off x="1946" y="87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" name="Line 90"/>
              <p:cNvSpPr>
                <a:spLocks noChangeAspect="1" noChangeShapeType="1"/>
              </p:cNvSpPr>
              <p:nvPr/>
            </p:nvSpPr>
            <p:spPr bwMode="auto">
              <a:xfrm rot="21000000">
                <a:off x="1975" y="85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" name="Line 91"/>
              <p:cNvSpPr>
                <a:spLocks noChangeAspect="1" noChangeShapeType="1"/>
              </p:cNvSpPr>
              <p:nvPr/>
            </p:nvSpPr>
            <p:spPr bwMode="auto">
              <a:xfrm rot="600000" flipH="1">
                <a:off x="2722" y="85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" name="Line 92"/>
              <p:cNvSpPr>
                <a:spLocks noChangeAspect="1" noChangeShapeType="1"/>
              </p:cNvSpPr>
              <p:nvPr/>
            </p:nvSpPr>
            <p:spPr bwMode="auto">
              <a:xfrm rot="780000" flipH="1">
                <a:off x="2750" y="876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" name="Line 93"/>
              <p:cNvSpPr>
                <a:spLocks noChangeAspect="1" noChangeShapeType="1"/>
              </p:cNvSpPr>
              <p:nvPr/>
            </p:nvSpPr>
            <p:spPr bwMode="auto">
              <a:xfrm rot="1140000" flipH="1">
                <a:off x="2783" y="899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" name="Line 94"/>
              <p:cNvSpPr>
                <a:spLocks noChangeAspect="1" noChangeShapeType="1"/>
              </p:cNvSpPr>
              <p:nvPr/>
            </p:nvSpPr>
            <p:spPr bwMode="auto">
              <a:xfrm rot="1260000" flipH="1">
                <a:off x="2806" y="921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" name="Line 95"/>
              <p:cNvSpPr>
                <a:spLocks noChangeAspect="1" noChangeShapeType="1"/>
              </p:cNvSpPr>
              <p:nvPr/>
            </p:nvSpPr>
            <p:spPr bwMode="auto">
              <a:xfrm rot="21180000">
                <a:off x="2033" y="825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" name="Line 96"/>
              <p:cNvSpPr>
                <a:spLocks noChangeAspect="1" noChangeShapeType="1"/>
              </p:cNvSpPr>
              <p:nvPr/>
            </p:nvSpPr>
            <p:spPr bwMode="auto">
              <a:xfrm rot="21480000">
                <a:off x="2067" y="809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Line 97"/>
              <p:cNvSpPr>
                <a:spLocks noChangeAspect="1" noChangeShapeType="1"/>
              </p:cNvSpPr>
              <p:nvPr/>
            </p:nvSpPr>
            <p:spPr bwMode="auto">
              <a:xfrm rot="180000">
                <a:off x="2102" y="795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" name="Line 98"/>
              <p:cNvSpPr>
                <a:spLocks noChangeAspect="1" noChangeShapeType="1"/>
              </p:cNvSpPr>
              <p:nvPr/>
            </p:nvSpPr>
            <p:spPr bwMode="auto">
              <a:xfrm rot="240000">
                <a:off x="2135" y="785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" name="Line 99"/>
              <p:cNvSpPr>
                <a:spLocks noChangeAspect="1" noChangeShapeType="1"/>
              </p:cNvSpPr>
              <p:nvPr/>
            </p:nvSpPr>
            <p:spPr bwMode="auto">
              <a:xfrm rot="540000">
                <a:off x="2199" y="767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" name="Line 100"/>
              <p:cNvSpPr>
                <a:spLocks noChangeAspect="1" noChangeShapeType="1"/>
              </p:cNvSpPr>
              <p:nvPr/>
            </p:nvSpPr>
            <p:spPr bwMode="auto">
              <a:xfrm rot="780000">
                <a:off x="2236" y="759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Line 101"/>
              <p:cNvSpPr>
                <a:spLocks noChangeAspect="1" noChangeShapeType="1"/>
              </p:cNvSpPr>
              <p:nvPr/>
            </p:nvSpPr>
            <p:spPr bwMode="auto">
              <a:xfrm rot="1200000">
                <a:off x="2277" y="753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Line 102"/>
              <p:cNvSpPr>
                <a:spLocks noChangeAspect="1" noChangeShapeType="1"/>
              </p:cNvSpPr>
              <p:nvPr/>
            </p:nvSpPr>
            <p:spPr bwMode="auto">
              <a:xfrm rot="1320000">
                <a:off x="2312" y="751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Line 103"/>
              <p:cNvSpPr>
                <a:spLocks noChangeAspect="1" noChangeShapeType="1"/>
              </p:cNvSpPr>
              <p:nvPr/>
            </p:nvSpPr>
            <p:spPr bwMode="auto">
              <a:xfrm rot="20100000" flipH="1">
                <a:off x="2387" y="754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Line 104"/>
              <p:cNvSpPr>
                <a:spLocks noChangeAspect="1" noChangeShapeType="1"/>
              </p:cNvSpPr>
              <p:nvPr/>
            </p:nvSpPr>
            <p:spPr bwMode="auto">
              <a:xfrm rot="1980000">
                <a:off x="2423" y="757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105"/>
              <p:cNvSpPr>
                <a:spLocks noChangeAspect="1" noChangeShapeType="1"/>
              </p:cNvSpPr>
              <p:nvPr/>
            </p:nvSpPr>
            <p:spPr bwMode="auto">
              <a:xfrm rot="2400000">
                <a:off x="2462" y="764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Line 106"/>
              <p:cNvSpPr>
                <a:spLocks noChangeAspect="1" noChangeShapeType="1"/>
              </p:cNvSpPr>
              <p:nvPr/>
            </p:nvSpPr>
            <p:spPr bwMode="auto">
              <a:xfrm rot="2520000">
                <a:off x="2499" y="771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Line 107"/>
              <p:cNvSpPr>
                <a:spLocks noChangeAspect="1" noChangeShapeType="1"/>
              </p:cNvSpPr>
              <p:nvPr/>
            </p:nvSpPr>
            <p:spPr bwMode="auto">
              <a:xfrm rot="21300000" flipH="1">
                <a:off x="2564" y="788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Line 108"/>
              <p:cNvSpPr>
                <a:spLocks noChangeAspect="1" noChangeShapeType="1"/>
              </p:cNvSpPr>
              <p:nvPr/>
            </p:nvSpPr>
            <p:spPr bwMode="auto">
              <a:xfrm rot="3180000">
                <a:off x="2597" y="797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Line 109"/>
              <p:cNvSpPr>
                <a:spLocks noChangeAspect="1" noChangeShapeType="1"/>
              </p:cNvSpPr>
              <p:nvPr/>
            </p:nvSpPr>
            <p:spPr bwMode="auto">
              <a:xfrm rot="3480000">
                <a:off x="2630" y="809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Line 110"/>
              <p:cNvSpPr>
                <a:spLocks noChangeAspect="1" noChangeShapeType="1"/>
              </p:cNvSpPr>
              <p:nvPr/>
            </p:nvSpPr>
            <p:spPr bwMode="auto">
              <a:xfrm rot="3720000">
                <a:off x="2661" y="825"/>
                <a:ext cx="12" cy="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4" name="Text Box 111"/>
            <p:cNvSpPr txBox="1">
              <a:spLocks noChangeAspect="1" noChangeArrowheads="1"/>
            </p:cNvSpPr>
            <p:nvPr/>
          </p:nvSpPr>
          <p:spPr bwMode="auto">
            <a:xfrm rot="18831709">
              <a:off x="6400800" y="1966913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600">
                  <a:solidFill>
                    <a:schemeClr val="bg2"/>
                  </a:solidFill>
                </a:rPr>
                <a:t>0</a:t>
              </a:r>
            </a:p>
          </p:txBody>
        </p:sp>
        <p:sp>
          <p:nvSpPr>
            <p:cNvPr id="35" name="Text Box 112"/>
            <p:cNvSpPr txBox="1">
              <a:spLocks noChangeAspect="1" noChangeArrowheads="1"/>
            </p:cNvSpPr>
            <p:nvPr/>
          </p:nvSpPr>
          <p:spPr bwMode="auto">
            <a:xfrm rot="20554922">
              <a:off x="6707188" y="1819275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60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36" name="Text Box 113"/>
            <p:cNvSpPr txBox="1">
              <a:spLocks noChangeAspect="1" noChangeArrowheads="1"/>
            </p:cNvSpPr>
            <p:nvPr/>
          </p:nvSpPr>
          <p:spPr bwMode="auto">
            <a:xfrm rot="810455">
              <a:off x="7056438" y="1814513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6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37" name="Text Box 114"/>
            <p:cNvSpPr txBox="1">
              <a:spLocks noChangeAspect="1" noChangeArrowheads="1"/>
            </p:cNvSpPr>
            <p:nvPr/>
          </p:nvSpPr>
          <p:spPr bwMode="auto">
            <a:xfrm rot="3327282">
              <a:off x="7350125" y="1965325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k-SK" altLang="cs-CZ" sz="16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38" name="Line 116"/>
            <p:cNvSpPr>
              <a:spLocks noChangeShapeType="1"/>
            </p:cNvSpPr>
            <p:nvPr/>
          </p:nvSpPr>
          <p:spPr bwMode="auto">
            <a:xfrm flipV="1">
              <a:off x="7029450" y="1976438"/>
              <a:ext cx="254000" cy="5349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 useBgFill="1">
          <p:nvSpPr>
            <p:cNvPr id="39" name="Rectangle 118"/>
            <p:cNvSpPr>
              <a:spLocks noChangeArrowheads="1"/>
            </p:cNvSpPr>
            <p:nvPr/>
          </p:nvSpPr>
          <p:spPr bwMode="auto">
            <a:xfrm rot="18120323">
              <a:off x="7944644" y="3064669"/>
              <a:ext cx="315912" cy="8890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0" name="Oval 119"/>
            <p:cNvSpPr>
              <a:spLocks noChangeArrowheads="1"/>
            </p:cNvSpPr>
            <p:nvPr/>
          </p:nvSpPr>
          <p:spPr bwMode="auto">
            <a:xfrm>
              <a:off x="8108950" y="2957513"/>
              <a:ext cx="107950" cy="1079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Oval 120"/>
            <p:cNvSpPr>
              <a:spLocks noChangeArrowheads="1"/>
            </p:cNvSpPr>
            <p:nvPr/>
          </p:nvSpPr>
          <p:spPr bwMode="auto">
            <a:xfrm>
              <a:off x="7939088" y="3201988"/>
              <a:ext cx="107950" cy="1079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2" name="Freeform 121"/>
            <p:cNvSpPr>
              <a:spLocks/>
            </p:cNvSpPr>
            <p:nvPr/>
          </p:nvSpPr>
          <p:spPr bwMode="auto">
            <a:xfrm>
              <a:off x="7994650" y="3005138"/>
              <a:ext cx="176213" cy="260350"/>
            </a:xfrm>
            <a:custGeom>
              <a:avLst/>
              <a:gdLst>
                <a:gd name="T0" fmla="*/ 0 w 111"/>
                <a:gd name="T1" fmla="*/ 164 h 164"/>
                <a:gd name="T2" fmla="*/ 111 w 111"/>
                <a:gd name="T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" h="164">
                  <a:moveTo>
                    <a:pt x="0" y="164"/>
                  </a:moveTo>
                  <a:lnTo>
                    <a:pt x="111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3" name="Freeform 122"/>
            <p:cNvSpPr>
              <a:spLocks/>
            </p:cNvSpPr>
            <p:nvPr/>
          </p:nvSpPr>
          <p:spPr bwMode="auto">
            <a:xfrm>
              <a:off x="7988300" y="2943225"/>
              <a:ext cx="47625" cy="307975"/>
            </a:xfrm>
            <a:custGeom>
              <a:avLst/>
              <a:gdLst>
                <a:gd name="T0" fmla="*/ 0 w 30"/>
                <a:gd name="T1" fmla="*/ 194 h 194"/>
                <a:gd name="T2" fmla="*/ 30 w 30"/>
                <a:gd name="T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194">
                  <a:moveTo>
                    <a:pt x="0" y="194"/>
                  </a:moveTo>
                  <a:lnTo>
                    <a:pt x="3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" name="Group 124"/>
            <p:cNvGrpSpPr>
              <a:grpSpLocks/>
            </p:cNvGrpSpPr>
            <p:nvPr/>
          </p:nvGrpSpPr>
          <p:grpSpPr bwMode="auto">
            <a:xfrm>
              <a:off x="3811588" y="3635375"/>
              <a:ext cx="698500" cy="965200"/>
              <a:chOff x="2546" y="2400"/>
              <a:chExt cx="343" cy="511"/>
            </a:xfrm>
          </p:grpSpPr>
          <p:sp>
            <p:nvSpPr>
              <p:cNvPr id="46" name="AutoShape 125"/>
              <p:cNvSpPr>
                <a:spLocks noChangeArrowheads="1"/>
              </p:cNvSpPr>
              <p:nvPr/>
            </p:nvSpPr>
            <p:spPr bwMode="auto">
              <a:xfrm>
                <a:off x="2546" y="2761"/>
                <a:ext cx="343" cy="150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7" name="AutoShape 126"/>
              <p:cNvSpPr>
                <a:spLocks noChangeArrowheads="1"/>
              </p:cNvSpPr>
              <p:nvPr/>
            </p:nvSpPr>
            <p:spPr bwMode="auto">
              <a:xfrm>
                <a:off x="2673" y="2596"/>
                <a:ext cx="88" cy="211"/>
              </a:xfrm>
              <a:prstGeom prst="can">
                <a:avLst>
                  <a:gd name="adj" fmla="val 29550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8" name="AutoShape 127"/>
              <p:cNvSpPr>
                <a:spLocks noChangeArrowheads="1"/>
              </p:cNvSpPr>
              <p:nvPr/>
            </p:nvSpPr>
            <p:spPr bwMode="auto">
              <a:xfrm>
                <a:off x="2699" y="2400"/>
                <a:ext cx="35" cy="211"/>
              </a:xfrm>
              <a:prstGeom prst="can">
                <a:avLst>
                  <a:gd name="adj" fmla="val 39995"/>
                </a:avLst>
              </a:prstGeom>
              <a:gradFill rotWithShape="1">
                <a:gsLst>
                  <a:gs pos="0">
                    <a:srgbClr val="336699">
                      <a:gamma/>
                      <a:tint val="43922"/>
                      <a:invGamma/>
                    </a:srgbClr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5" name="Line 129"/>
            <p:cNvSpPr>
              <a:spLocks noChangeShapeType="1"/>
            </p:cNvSpPr>
            <p:nvPr/>
          </p:nvSpPr>
          <p:spPr bwMode="auto">
            <a:xfrm flipH="1" flipV="1">
              <a:off x="6543675" y="2133600"/>
              <a:ext cx="487363" cy="377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lačítko akce: Domů 1">
            <a:hlinkClick r:id="rId8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22359" y="103018"/>
            <a:ext cx="6412172" cy="142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Magnetické pole kolem vodiče </a:t>
            </a:r>
            <a:b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 proudem</a:t>
            </a:r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270084"/>
              </p:ext>
            </p:extLst>
          </p:nvPr>
        </p:nvGraphicFramePr>
        <p:xfrm>
          <a:off x="6696471" y="1195686"/>
          <a:ext cx="2494115" cy="245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Rastrový obrázek" r:id="rId5" imgW="3161905" imgH="3115110" progId="PBrush">
                  <p:embed/>
                </p:oleObj>
              </mc:Choice>
              <mc:Fallback>
                <p:oleObj name="Rastrový obrázek" r:id="rId5" imgW="3161905" imgH="3115110" progId="PBrush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471" y="1195686"/>
                        <a:ext cx="2494115" cy="2456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671" y="1747239"/>
            <a:ext cx="5867400" cy="1905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74991" y="3995048"/>
            <a:ext cx="2588760" cy="2359215"/>
          </a:xfrm>
          <a:prstGeom prst="rect">
            <a:avLst/>
          </a:prstGeom>
        </p:spPr>
      </p:pic>
      <p:sp>
        <p:nvSpPr>
          <p:cNvPr id="12" name="Tlačítko akce: Domů 11">
            <a:hlinkClick r:id="rId9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873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913052"/>
              </p:ext>
            </p:extLst>
          </p:nvPr>
        </p:nvGraphicFramePr>
        <p:xfrm>
          <a:off x="734518" y="1607503"/>
          <a:ext cx="7828139" cy="4867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Rastrový obrázek" r:id="rId5" imgW="3952381" imgH="2457143" progId="PBrush">
                  <p:embed/>
                </p:oleObj>
              </mc:Choice>
              <mc:Fallback>
                <p:oleObj name="Rastrový obrázek" r:id="rId5" imgW="3952381" imgH="2457143" progId="PBrush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18" y="1607503"/>
                        <a:ext cx="7828139" cy="48677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22359" y="357448"/>
            <a:ext cx="6412172" cy="614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Trocha historie …</a:t>
            </a:r>
          </a:p>
        </p:txBody>
      </p:sp>
      <p:sp>
        <p:nvSpPr>
          <p:cNvPr id="7" name="Tlačítko akce: Domů 6">
            <a:hlinkClick r:id="rId7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ýsledek obrázku pro elektrická cív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88" y="2264610"/>
            <a:ext cx="2952700" cy="2369384"/>
          </a:xfrm>
          <a:prstGeom prst="rect">
            <a:avLst/>
          </a:prstGeom>
          <a:noFill/>
        </p:spPr>
      </p:pic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151088" y="289628"/>
            <a:ext cx="5943600" cy="748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i="1" u="sng" dirty="0">
                <a:solidFill>
                  <a:srgbClr val="003399"/>
                </a:solidFill>
                <a:latin typeface="Comic Sans MS" pitchFamily="66" charset="0"/>
                <a:ea typeface="+mj-ea"/>
                <a:cs typeface="+mj-cs"/>
              </a:rPr>
              <a:t>Elektrická cívka</a:t>
            </a:r>
            <a:endParaRPr kumimoji="0" lang="cs-CZ" sz="3200" b="1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693953" y="907821"/>
            <a:ext cx="72330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Cívka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 je elektronická součástka, která se používá </a:t>
            </a:r>
          </a:p>
          <a:p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v elektrických obvodech </a:t>
            </a:r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(například ke zesílení magnetického</a:t>
            </a:r>
          </a:p>
          <a:p>
            <a:r>
              <a:rPr lang="cs-CZ" sz="1800" b="0" i="1" dirty="0">
                <a:solidFill>
                  <a:schemeClr val="accent6">
                    <a:lumMod val="50000"/>
                  </a:schemeClr>
                </a:solidFill>
              </a:rPr>
              <a:t> pole vodiče s proudem)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93388" y="2732999"/>
            <a:ext cx="56336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Cívka se skládá z vodiče navinutého na izolační nosnou kostru. Vinutí může být </a:t>
            </a:r>
            <a:r>
              <a:rPr lang="cs-CZ" sz="2400" b="0" i="1" dirty="0">
                <a:solidFill>
                  <a:schemeClr val="accent6">
                    <a:lumMod val="50000"/>
                  </a:schemeClr>
                </a:solidFill>
              </a:rPr>
              <a:t>jednovrstvé (solenoid) 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nebo </a:t>
            </a:r>
            <a:r>
              <a:rPr lang="cs-CZ" sz="2400" b="0" i="1" dirty="0">
                <a:solidFill>
                  <a:schemeClr val="accent6">
                    <a:lumMod val="50000"/>
                  </a:schemeClr>
                </a:solidFill>
              </a:rPr>
              <a:t>vícevrstvé</a:t>
            </a: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Obrázek 10" descr="IMG_411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3" y="4675019"/>
            <a:ext cx="2740875" cy="205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 descr="IMG_411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66" y="4771048"/>
            <a:ext cx="3560922" cy="19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lačítko akce: Domů 12">
            <a:hlinkClick r:id="rId7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/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cívka s jádr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6" y="4191991"/>
            <a:ext cx="4949274" cy="266601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151088" y="289628"/>
            <a:ext cx="59436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Magnetické pole kolem cívky </a:t>
            </a:r>
            <a:b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 proudem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8633" y="1506491"/>
            <a:ext cx="8383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Cívka s proudem má kolem sebe magnetické pole podobné poli kolem tyčového magnetu.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884673" y="2569815"/>
            <a:ext cx="7245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Na jednom konci cívky je severní a na druhém konci je jižní magnetický pól. Přitom při změně polarity na zdroji se magnetické póly vymění.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29280" y="4386811"/>
            <a:ext cx="3877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0" dirty="0">
                <a:solidFill>
                  <a:schemeClr val="tx1"/>
                </a:solidFill>
              </a:rPr>
              <a:t>Ke zvětšení magnetických </a:t>
            </a:r>
          </a:p>
          <a:p>
            <a:r>
              <a:rPr lang="cs-CZ" sz="2400" b="0" dirty="0">
                <a:solidFill>
                  <a:schemeClr val="tx1"/>
                </a:solidFill>
              </a:rPr>
              <a:t>vlastností se dovnitř cívky vkládá  </a:t>
            </a:r>
            <a:r>
              <a:rPr lang="cs-CZ" sz="2400" dirty="0">
                <a:solidFill>
                  <a:schemeClr val="tx1"/>
                </a:solidFill>
              </a:rPr>
              <a:t>jádro</a:t>
            </a:r>
            <a:r>
              <a:rPr lang="cs-CZ" sz="2400" b="0" dirty="0">
                <a:solidFill>
                  <a:schemeClr val="tx1"/>
                </a:solidFill>
              </a:rPr>
              <a:t> z </a:t>
            </a:r>
            <a:r>
              <a:rPr lang="cs-CZ" sz="2400" b="0" i="1" dirty="0">
                <a:solidFill>
                  <a:schemeClr val="tx1"/>
                </a:solidFill>
              </a:rPr>
              <a:t>magneticky </a:t>
            </a:r>
          </a:p>
          <a:p>
            <a:r>
              <a:rPr lang="cs-CZ" sz="2400" b="0" i="1" dirty="0">
                <a:solidFill>
                  <a:schemeClr val="tx1"/>
                </a:solidFill>
              </a:rPr>
              <a:t>měkké oceli</a:t>
            </a:r>
            <a:r>
              <a:rPr lang="cs-CZ" sz="2400" b="0" dirty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0" name="Tlačítko akce: Domů 9">
            <a:hlinkClick r:id="rId5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88" y="357448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444388" y="332674"/>
            <a:ext cx="7467600" cy="10976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magnetické účinky cívky závisí na velikosti proudu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počtu závitů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150000"/>
              <a:buFontTx/>
              <a:buChar char="•"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 descr="IMG_411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7449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IMG_411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93838"/>
            <a:ext cx="2160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IMG_411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64050"/>
            <a:ext cx="37449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IMG_411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437063"/>
            <a:ext cx="3752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lačítko akce: Domů 9">
            <a:hlinkClick r:id="rId8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572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538" y="1737159"/>
            <a:ext cx="5381625" cy="2543175"/>
          </a:xfrm>
          <a:prstGeom prst="rect">
            <a:avLst/>
          </a:prstGeom>
        </p:spPr>
      </p:pic>
      <p:pic>
        <p:nvPicPr>
          <p:cNvPr id="139" name="Obrázek 1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9258" y="2894001"/>
            <a:ext cx="3734742" cy="3591599"/>
          </a:xfrm>
          <a:prstGeom prst="rect">
            <a:avLst/>
          </a:prstGeom>
        </p:spPr>
      </p:pic>
      <p:pic>
        <p:nvPicPr>
          <p:cNvPr id="12292" name="Picture 4" descr="Související 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009" y="409699"/>
            <a:ext cx="888571" cy="916716"/>
          </a:xfrm>
          <a:prstGeom prst="rect">
            <a:avLst/>
          </a:prstGeom>
          <a:noFill/>
        </p:spPr>
      </p:pic>
      <p:sp>
        <p:nvSpPr>
          <p:cNvPr id="3" name="Tlačítko akce: Zpět nebo Předchozí 2">
            <a:hlinkClick r:id="" action="ppaction://hlinkshowjump?jump=previousslide" highlightClick="1"/>
          </p:cNvPr>
          <p:cNvSpPr/>
          <p:nvPr/>
        </p:nvSpPr>
        <p:spPr bwMode="auto">
          <a:xfrm>
            <a:off x="0" y="6505731"/>
            <a:ext cx="734518" cy="367259"/>
          </a:xfrm>
          <a:prstGeom prst="actionButtonBackPreviou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 bwMode="auto">
          <a:xfrm>
            <a:off x="8334531" y="6490741"/>
            <a:ext cx="809469" cy="382249"/>
          </a:xfrm>
          <a:prstGeom prst="actionButtonForwardNex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64"/>
          <p:cNvSpPr>
            <a:spLocks noChangeArrowheads="1"/>
          </p:cNvSpPr>
          <p:nvPr/>
        </p:nvSpPr>
        <p:spPr bwMode="auto">
          <a:xfrm>
            <a:off x="5447383" y="4182317"/>
            <a:ext cx="396979" cy="43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N</a:t>
            </a:r>
          </a:p>
        </p:txBody>
      </p:sp>
      <p:grpSp>
        <p:nvGrpSpPr>
          <p:cNvPr id="135" name="Skupina 134"/>
          <p:cNvGrpSpPr/>
          <p:nvPr/>
        </p:nvGrpSpPr>
        <p:grpSpPr>
          <a:xfrm>
            <a:off x="5561289" y="5526278"/>
            <a:ext cx="312195" cy="514073"/>
            <a:chOff x="-1084234" y="3973397"/>
            <a:chExt cx="312195" cy="514073"/>
          </a:xfrm>
        </p:grpSpPr>
        <p:sp>
          <p:nvSpPr>
            <p:cNvPr id="37" name="Line 91"/>
            <p:cNvSpPr>
              <a:spLocks noChangeShapeType="1"/>
            </p:cNvSpPr>
            <p:nvPr/>
          </p:nvSpPr>
          <p:spPr bwMode="auto">
            <a:xfrm>
              <a:off x="-772039" y="3973397"/>
              <a:ext cx="0" cy="514073"/>
            </a:xfrm>
            <a:prstGeom prst="line">
              <a:avLst/>
            </a:prstGeom>
            <a:noFill/>
            <a:ln w="31750">
              <a:solidFill>
                <a:srgbClr val="1C1C1C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38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084480"/>
                </p:ext>
              </p:extLst>
            </p:nvPr>
          </p:nvGraphicFramePr>
          <p:xfrm>
            <a:off x="-1084234" y="4032302"/>
            <a:ext cx="297407" cy="396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8" name="Rovnica" r:id="rId7" imgW="126780" imgH="164814" progId="Equation.3">
                    <p:embed/>
                  </p:oleObj>
                </mc:Choice>
                <mc:Fallback>
                  <p:oleObj name="Rovnica" r:id="rId7" imgW="126780" imgH="164814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084234" y="4032302"/>
                          <a:ext cx="297407" cy="396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>
                                  <a:alpha val="61176"/>
                                </a:scheme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103"/>
          <p:cNvGrpSpPr>
            <a:grpSpLocks noChangeAspect="1"/>
          </p:cNvGrpSpPr>
          <p:nvPr/>
        </p:nvGrpSpPr>
        <p:grpSpPr bwMode="auto">
          <a:xfrm rot="15026133">
            <a:off x="7026358" y="1917172"/>
            <a:ext cx="892934" cy="1164735"/>
            <a:chOff x="4395" y="2785"/>
            <a:chExt cx="1275" cy="1535"/>
          </a:xfrm>
        </p:grpSpPr>
        <p:grpSp>
          <p:nvGrpSpPr>
            <p:cNvPr id="61" name="Group 104"/>
            <p:cNvGrpSpPr>
              <a:grpSpLocks noChangeAspect="1"/>
            </p:cNvGrpSpPr>
            <p:nvPr/>
          </p:nvGrpSpPr>
          <p:grpSpPr bwMode="auto">
            <a:xfrm>
              <a:off x="4395" y="2785"/>
              <a:ext cx="967" cy="1270"/>
              <a:chOff x="4395" y="2785"/>
              <a:chExt cx="967" cy="1270"/>
            </a:xfrm>
          </p:grpSpPr>
          <p:grpSp>
            <p:nvGrpSpPr>
              <p:cNvPr id="65" name="Group 105"/>
              <p:cNvGrpSpPr>
                <a:grpSpLocks noChangeAspect="1"/>
              </p:cNvGrpSpPr>
              <p:nvPr/>
            </p:nvGrpSpPr>
            <p:grpSpPr bwMode="auto">
              <a:xfrm>
                <a:off x="4861" y="3839"/>
                <a:ext cx="143" cy="216"/>
                <a:chOff x="4861" y="3839"/>
                <a:chExt cx="143" cy="216"/>
              </a:xfrm>
            </p:grpSpPr>
            <p:sp>
              <p:nvSpPr>
                <p:cNvPr id="90" name="Freeform 106"/>
                <p:cNvSpPr>
                  <a:spLocks noChangeAspect="1"/>
                </p:cNvSpPr>
                <p:nvPr/>
              </p:nvSpPr>
              <p:spPr bwMode="auto">
                <a:xfrm>
                  <a:off x="4888" y="3839"/>
                  <a:ext cx="116" cy="97"/>
                </a:xfrm>
                <a:custGeom>
                  <a:avLst/>
                  <a:gdLst>
                    <a:gd name="T0" fmla="*/ 84 w 116"/>
                    <a:gd name="T1" fmla="*/ 0 h 97"/>
                    <a:gd name="T2" fmla="*/ 0 w 116"/>
                    <a:gd name="T3" fmla="*/ 96 h 97"/>
                    <a:gd name="T4" fmla="*/ 115 w 116"/>
                    <a:gd name="T5" fmla="*/ 77 h 97"/>
                    <a:gd name="T6" fmla="*/ 84 w 116"/>
                    <a:gd name="T7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6" h="97">
                      <a:moveTo>
                        <a:pt x="84" y="0"/>
                      </a:moveTo>
                      <a:lnTo>
                        <a:pt x="0" y="96"/>
                      </a:lnTo>
                      <a:lnTo>
                        <a:pt x="115" y="77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" name="Freeform 107"/>
                <p:cNvSpPr>
                  <a:spLocks noChangeAspect="1"/>
                </p:cNvSpPr>
                <p:nvPr/>
              </p:nvSpPr>
              <p:spPr bwMode="auto">
                <a:xfrm>
                  <a:off x="4861" y="3960"/>
                  <a:ext cx="83" cy="95"/>
                </a:xfrm>
                <a:custGeom>
                  <a:avLst/>
                  <a:gdLst>
                    <a:gd name="T0" fmla="*/ 73 w 83"/>
                    <a:gd name="T1" fmla="*/ 0 h 95"/>
                    <a:gd name="T2" fmla="*/ 0 w 83"/>
                    <a:gd name="T3" fmla="*/ 59 h 95"/>
                    <a:gd name="T4" fmla="*/ 82 w 83"/>
                    <a:gd name="T5" fmla="*/ 94 h 95"/>
                    <a:gd name="T6" fmla="*/ 73 w 83"/>
                    <a:gd name="T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95">
                      <a:moveTo>
                        <a:pt x="73" y="0"/>
                      </a:moveTo>
                      <a:lnTo>
                        <a:pt x="0" y="59"/>
                      </a:lnTo>
                      <a:lnTo>
                        <a:pt x="82" y="94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rgbClr val="5F5F5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66" name="Group 108"/>
              <p:cNvGrpSpPr>
                <a:grpSpLocks noChangeAspect="1"/>
              </p:cNvGrpSpPr>
              <p:nvPr/>
            </p:nvGrpSpPr>
            <p:grpSpPr bwMode="auto">
              <a:xfrm>
                <a:off x="4395" y="2785"/>
                <a:ext cx="967" cy="1139"/>
                <a:chOff x="4395" y="2785"/>
                <a:chExt cx="967" cy="1139"/>
              </a:xfrm>
            </p:grpSpPr>
            <p:sp>
              <p:nvSpPr>
                <p:cNvPr id="67" name="Freeform 109"/>
                <p:cNvSpPr>
                  <a:spLocks noChangeAspect="1"/>
                </p:cNvSpPr>
                <p:nvPr/>
              </p:nvSpPr>
              <p:spPr bwMode="auto">
                <a:xfrm>
                  <a:off x="4395" y="2785"/>
                  <a:ext cx="967" cy="1139"/>
                </a:xfrm>
                <a:custGeom>
                  <a:avLst/>
                  <a:gdLst>
                    <a:gd name="T0" fmla="*/ 941 w 967"/>
                    <a:gd name="T1" fmla="*/ 837 h 1139"/>
                    <a:gd name="T2" fmla="*/ 899 w 967"/>
                    <a:gd name="T3" fmla="*/ 801 h 1139"/>
                    <a:gd name="T4" fmla="*/ 856 w 967"/>
                    <a:gd name="T5" fmla="*/ 750 h 1139"/>
                    <a:gd name="T6" fmla="*/ 831 w 967"/>
                    <a:gd name="T7" fmla="*/ 698 h 1139"/>
                    <a:gd name="T8" fmla="*/ 825 w 967"/>
                    <a:gd name="T9" fmla="*/ 637 h 1139"/>
                    <a:gd name="T10" fmla="*/ 816 w 967"/>
                    <a:gd name="T11" fmla="*/ 573 h 1139"/>
                    <a:gd name="T12" fmla="*/ 757 w 967"/>
                    <a:gd name="T13" fmla="*/ 472 h 1139"/>
                    <a:gd name="T14" fmla="*/ 690 w 967"/>
                    <a:gd name="T15" fmla="*/ 403 h 1139"/>
                    <a:gd name="T16" fmla="*/ 619 w 967"/>
                    <a:gd name="T17" fmla="*/ 322 h 1139"/>
                    <a:gd name="T18" fmla="*/ 573 w 967"/>
                    <a:gd name="T19" fmla="*/ 244 h 1139"/>
                    <a:gd name="T20" fmla="*/ 537 w 967"/>
                    <a:gd name="T21" fmla="*/ 149 h 1139"/>
                    <a:gd name="T22" fmla="*/ 507 w 967"/>
                    <a:gd name="T23" fmla="*/ 65 h 1139"/>
                    <a:gd name="T24" fmla="*/ 490 w 967"/>
                    <a:gd name="T25" fmla="*/ 6 h 1139"/>
                    <a:gd name="T26" fmla="*/ 473 w 967"/>
                    <a:gd name="T27" fmla="*/ 0 h 1139"/>
                    <a:gd name="T28" fmla="*/ 442 w 967"/>
                    <a:gd name="T29" fmla="*/ 4 h 1139"/>
                    <a:gd name="T30" fmla="*/ 375 w 967"/>
                    <a:gd name="T31" fmla="*/ 45 h 1139"/>
                    <a:gd name="T32" fmla="*/ 345 w 967"/>
                    <a:gd name="T33" fmla="*/ 104 h 1139"/>
                    <a:gd name="T34" fmla="*/ 351 w 967"/>
                    <a:gd name="T35" fmla="*/ 187 h 1139"/>
                    <a:gd name="T36" fmla="*/ 374 w 967"/>
                    <a:gd name="T37" fmla="*/ 228 h 1139"/>
                    <a:gd name="T38" fmla="*/ 415 w 967"/>
                    <a:gd name="T39" fmla="*/ 319 h 1139"/>
                    <a:gd name="T40" fmla="*/ 362 w 967"/>
                    <a:gd name="T41" fmla="*/ 362 h 1139"/>
                    <a:gd name="T42" fmla="*/ 275 w 967"/>
                    <a:gd name="T43" fmla="*/ 323 h 1139"/>
                    <a:gd name="T44" fmla="*/ 218 w 967"/>
                    <a:gd name="T45" fmla="*/ 308 h 1139"/>
                    <a:gd name="T46" fmla="*/ 167 w 967"/>
                    <a:gd name="T47" fmla="*/ 301 h 1139"/>
                    <a:gd name="T48" fmla="*/ 124 w 967"/>
                    <a:gd name="T49" fmla="*/ 303 h 1139"/>
                    <a:gd name="T50" fmla="*/ 80 w 967"/>
                    <a:gd name="T51" fmla="*/ 319 h 1139"/>
                    <a:gd name="T52" fmla="*/ 48 w 967"/>
                    <a:gd name="T53" fmla="*/ 348 h 1139"/>
                    <a:gd name="T54" fmla="*/ 32 w 967"/>
                    <a:gd name="T55" fmla="*/ 375 h 1139"/>
                    <a:gd name="T56" fmla="*/ 71 w 967"/>
                    <a:gd name="T57" fmla="*/ 470 h 1139"/>
                    <a:gd name="T58" fmla="*/ 21 w 967"/>
                    <a:gd name="T59" fmla="*/ 497 h 1139"/>
                    <a:gd name="T60" fmla="*/ 0 w 967"/>
                    <a:gd name="T61" fmla="*/ 521 h 1139"/>
                    <a:gd name="T62" fmla="*/ 2 w 967"/>
                    <a:gd name="T63" fmla="*/ 551 h 1139"/>
                    <a:gd name="T64" fmla="*/ 18 w 967"/>
                    <a:gd name="T65" fmla="*/ 592 h 1139"/>
                    <a:gd name="T66" fmla="*/ 44 w 967"/>
                    <a:gd name="T67" fmla="*/ 617 h 1139"/>
                    <a:gd name="T68" fmla="*/ 31 w 967"/>
                    <a:gd name="T69" fmla="*/ 648 h 1139"/>
                    <a:gd name="T70" fmla="*/ 16 w 967"/>
                    <a:gd name="T71" fmla="*/ 675 h 1139"/>
                    <a:gd name="T72" fmla="*/ 17 w 967"/>
                    <a:gd name="T73" fmla="*/ 704 h 1139"/>
                    <a:gd name="T74" fmla="*/ 26 w 967"/>
                    <a:gd name="T75" fmla="*/ 738 h 1139"/>
                    <a:gd name="T76" fmla="*/ 49 w 967"/>
                    <a:gd name="T77" fmla="*/ 768 h 1139"/>
                    <a:gd name="T78" fmla="*/ 104 w 967"/>
                    <a:gd name="T79" fmla="*/ 785 h 1139"/>
                    <a:gd name="T80" fmla="*/ 71 w 967"/>
                    <a:gd name="T81" fmla="*/ 817 h 1139"/>
                    <a:gd name="T82" fmla="*/ 68 w 967"/>
                    <a:gd name="T83" fmla="*/ 845 h 1139"/>
                    <a:gd name="T84" fmla="*/ 81 w 967"/>
                    <a:gd name="T85" fmla="*/ 877 h 1139"/>
                    <a:gd name="T86" fmla="*/ 98 w 967"/>
                    <a:gd name="T87" fmla="*/ 907 h 1139"/>
                    <a:gd name="T88" fmla="*/ 127 w 967"/>
                    <a:gd name="T89" fmla="*/ 927 h 1139"/>
                    <a:gd name="T90" fmla="*/ 162 w 967"/>
                    <a:gd name="T91" fmla="*/ 939 h 1139"/>
                    <a:gd name="T92" fmla="*/ 210 w 967"/>
                    <a:gd name="T93" fmla="*/ 942 h 1139"/>
                    <a:gd name="T94" fmla="*/ 282 w 967"/>
                    <a:gd name="T95" fmla="*/ 974 h 1139"/>
                    <a:gd name="T96" fmla="*/ 356 w 967"/>
                    <a:gd name="T97" fmla="*/ 991 h 1139"/>
                    <a:gd name="T98" fmla="*/ 389 w 967"/>
                    <a:gd name="T99" fmla="*/ 1016 h 1139"/>
                    <a:gd name="T100" fmla="*/ 452 w 967"/>
                    <a:gd name="T101" fmla="*/ 1030 h 1139"/>
                    <a:gd name="T102" fmla="*/ 501 w 967"/>
                    <a:gd name="T103" fmla="*/ 1056 h 1139"/>
                    <a:gd name="T104" fmla="*/ 547 w 967"/>
                    <a:gd name="T105" fmla="*/ 1077 h 1139"/>
                    <a:gd name="T106" fmla="*/ 583 w 967"/>
                    <a:gd name="T107" fmla="*/ 1104 h 1139"/>
                    <a:gd name="T108" fmla="*/ 646 w 967"/>
                    <a:gd name="T109" fmla="*/ 1138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67" h="1139">
                      <a:moveTo>
                        <a:pt x="966" y="851"/>
                      </a:moveTo>
                      <a:lnTo>
                        <a:pt x="941" y="837"/>
                      </a:lnTo>
                      <a:lnTo>
                        <a:pt x="922" y="826"/>
                      </a:lnTo>
                      <a:lnTo>
                        <a:pt x="899" y="801"/>
                      </a:lnTo>
                      <a:lnTo>
                        <a:pt x="866" y="764"/>
                      </a:lnTo>
                      <a:lnTo>
                        <a:pt x="856" y="750"/>
                      </a:lnTo>
                      <a:lnTo>
                        <a:pt x="842" y="728"/>
                      </a:lnTo>
                      <a:lnTo>
                        <a:pt x="831" y="698"/>
                      </a:lnTo>
                      <a:lnTo>
                        <a:pt x="826" y="666"/>
                      </a:lnTo>
                      <a:lnTo>
                        <a:pt x="825" y="637"/>
                      </a:lnTo>
                      <a:lnTo>
                        <a:pt x="823" y="609"/>
                      </a:lnTo>
                      <a:lnTo>
                        <a:pt x="816" y="573"/>
                      </a:lnTo>
                      <a:lnTo>
                        <a:pt x="798" y="527"/>
                      </a:lnTo>
                      <a:lnTo>
                        <a:pt x="757" y="472"/>
                      </a:lnTo>
                      <a:lnTo>
                        <a:pt x="729" y="448"/>
                      </a:lnTo>
                      <a:lnTo>
                        <a:pt x="690" y="403"/>
                      </a:lnTo>
                      <a:lnTo>
                        <a:pt x="642" y="355"/>
                      </a:lnTo>
                      <a:lnTo>
                        <a:pt x="619" y="322"/>
                      </a:lnTo>
                      <a:lnTo>
                        <a:pt x="604" y="294"/>
                      </a:lnTo>
                      <a:lnTo>
                        <a:pt x="573" y="244"/>
                      </a:lnTo>
                      <a:lnTo>
                        <a:pt x="546" y="183"/>
                      </a:lnTo>
                      <a:lnTo>
                        <a:pt x="537" y="149"/>
                      </a:lnTo>
                      <a:lnTo>
                        <a:pt x="521" y="110"/>
                      </a:lnTo>
                      <a:lnTo>
                        <a:pt x="507" y="65"/>
                      </a:lnTo>
                      <a:lnTo>
                        <a:pt x="499" y="16"/>
                      </a:lnTo>
                      <a:lnTo>
                        <a:pt x="490" y="6"/>
                      </a:lnTo>
                      <a:lnTo>
                        <a:pt x="484" y="3"/>
                      </a:lnTo>
                      <a:lnTo>
                        <a:pt x="473" y="0"/>
                      </a:lnTo>
                      <a:lnTo>
                        <a:pt x="458" y="0"/>
                      </a:lnTo>
                      <a:lnTo>
                        <a:pt x="442" y="4"/>
                      </a:lnTo>
                      <a:lnTo>
                        <a:pt x="397" y="30"/>
                      </a:lnTo>
                      <a:lnTo>
                        <a:pt x="375" y="45"/>
                      </a:lnTo>
                      <a:lnTo>
                        <a:pt x="357" y="68"/>
                      </a:lnTo>
                      <a:lnTo>
                        <a:pt x="345" y="104"/>
                      </a:lnTo>
                      <a:lnTo>
                        <a:pt x="346" y="144"/>
                      </a:lnTo>
                      <a:lnTo>
                        <a:pt x="351" y="187"/>
                      </a:lnTo>
                      <a:lnTo>
                        <a:pt x="358" y="206"/>
                      </a:lnTo>
                      <a:lnTo>
                        <a:pt x="374" y="228"/>
                      </a:lnTo>
                      <a:lnTo>
                        <a:pt x="398" y="274"/>
                      </a:lnTo>
                      <a:lnTo>
                        <a:pt x="415" y="319"/>
                      </a:lnTo>
                      <a:lnTo>
                        <a:pt x="442" y="400"/>
                      </a:lnTo>
                      <a:lnTo>
                        <a:pt x="362" y="362"/>
                      </a:lnTo>
                      <a:lnTo>
                        <a:pt x="319" y="340"/>
                      </a:lnTo>
                      <a:lnTo>
                        <a:pt x="275" y="323"/>
                      </a:lnTo>
                      <a:lnTo>
                        <a:pt x="248" y="316"/>
                      </a:lnTo>
                      <a:lnTo>
                        <a:pt x="218" y="308"/>
                      </a:lnTo>
                      <a:lnTo>
                        <a:pt x="185" y="302"/>
                      </a:lnTo>
                      <a:lnTo>
                        <a:pt x="167" y="301"/>
                      </a:lnTo>
                      <a:lnTo>
                        <a:pt x="149" y="300"/>
                      </a:lnTo>
                      <a:lnTo>
                        <a:pt x="124" y="303"/>
                      </a:lnTo>
                      <a:lnTo>
                        <a:pt x="107" y="305"/>
                      </a:lnTo>
                      <a:lnTo>
                        <a:pt x="80" y="319"/>
                      </a:lnTo>
                      <a:lnTo>
                        <a:pt x="63" y="331"/>
                      </a:lnTo>
                      <a:lnTo>
                        <a:pt x="48" y="348"/>
                      </a:lnTo>
                      <a:lnTo>
                        <a:pt x="37" y="362"/>
                      </a:lnTo>
                      <a:lnTo>
                        <a:pt x="32" y="375"/>
                      </a:lnTo>
                      <a:lnTo>
                        <a:pt x="43" y="405"/>
                      </a:lnTo>
                      <a:lnTo>
                        <a:pt x="71" y="470"/>
                      </a:lnTo>
                      <a:lnTo>
                        <a:pt x="40" y="482"/>
                      </a:lnTo>
                      <a:lnTo>
                        <a:pt x="21" y="497"/>
                      </a:lnTo>
                      <a:lnTo>
                        <a:pt x="6" y="511"/>
                      </a:lnTo>
                      <a:lnTo>
                        <a:pt x="0" y="521"/>
                      </a:lnTo>
                      <a:lnTo>
                        <a:pt x="2" y="538"/>
                      </a:lnTo>
                      <a:lnTo>
                        <a:pt x="2" y="551"/>
                      </a:lnTo>
                      <a:lnTo>
                        <a:pt x="5" y="569"/>
                      </a:lnTo>
                      <a:lnTo>
                        <a:pt x="18" y="592"/>
                      </a:lnTo>
                      <a:lnTo>
                        <a:pt x="32" y="608"/>
                      </a:lnTo>
                      <a:lnTo>
                        <a:pt x="44" y="617"/>
                      </a:lnTo>
                      <a:lnTo>
                        <a:pt x="42" y="635"/>
                      </a:lnTo>
                      <a:lnTo>
                        <a:pt x="31" y="648"/>
                      </a:lnTo>
                      <a:lnTo>
                        <a:pt x="23" y="664"/>
                      </a:lnTo>
                      <a:lnTo>
                        <a:pt x="16" y="675"/>
                      </a:lnTo>
                      <a:lnTo>
                        <a:pt x="16" y="692"/>
                      </a:lnTo>
                      <a:lnTo>
                        <a:pt x="17" y="704"/>
                      </a:lnTo>
                      <a:lnTo>
                        <a:pt x="18" y="720"/>
                      </a:lnTo>
                      <a:lnTo>
                        <a:pt x="26" y="738"/>
                      </a:lnTo>
                      <a:lnTo>
                        <a:pt x="36" y="753"/>
                      </a:lnTo>
                      <a:lnTo>
                        <a:pt x="49" y="768"/>
                      </a:lnTo>
                      <a:lnTo>
                        <a:pt x="65" y="774"/>
                      </a:lnTo>
                      <a:lnTo>
                        <a:pt x="104" y="785"/>
                      </a:lnTo>
                      <a:lnTo>
                        <a:pt x="78" y="807"/>
                      </a:lnTo>
                      <a:lnTo>
                        <a:pt x="71" y="817"/>
                      </a:lnTo>
                      <a:lnTo>
                        <a:pt x="68" y="830"/>
                      </a:lnTo>
                      <a:lnTo>
                        <a:pt x="68" y="845"/>
                      </a:lnTo>
                      <a:lnTo>
                        <a:pt x="73" y="860"/>
                      </a:lnTo>
                      <a:lnTo>
                        <a:pt x="81" y="877"/>
                      </a:lnTo>
                      <a:lnTo>
                        <a:pt x="88" y="893"/>
                      </a:lnTo>
                      <a:lnTo>
                        <a:pt x="98" y="907"/>
                      </a:lnTo>
                      <a:lnTo>
                        <a:pt x="111" y="917"/>
                      </a:lnTo>
                      <a:lnTo>
                        <a:pt x="127" y="927"/>
                      </a:lnTo>
                      <a:lnTo>
                        <a:pt x="145" y="934"/>
                      </a:lnTo>
                      <a:lnTo>
                        <a:pt x="162" y="939"/>
                      </a:lnTo>
                      <a:lnTo>
                        <a:pt x="183" y="941"/>
                      </a:lnTo>
                      <a:lnTo>
                        <a:pt x="210" y="942"/>
                      </a:lnTo>
                      <a:lnTo>
                        <a:pt x="250" y="962"/>
                      </a:lnTo>
                      <a:lnTo>
                        <a:pt x="282" y="974"/>
                      </a:lnTo>
                      <a:lnTo>
                        <a:pt x="305" y="981"/>
                      </a:lnTo>
                      <a:lnTo>
                        <a:pt x="356" y="991"/>
                      </a:lnTo>
                      <a:lnTo>
                        <a:pt x="366" y="997"/>
                      </a:lnTo>
                      <a:lnTo>
                        <a:pt x="389" y="1016"/>
                      </a:lnTo>
                      <a:lnTo>
                        <a:pt x="418" y="1025"/>
                      </a:lnTo>
                      <a:lnTo>
                        <a:pt x="452" y="1030"/>
                      </a:lnTo>
                      <a:lnTo>
                        <a:pt x="471" y="1040"/>
                      </a:lnTo>
                      <a:lnTo>
                        <a:pt x="501" y="1056"/>
                      </a:lnTo>
                      <a:lnTo>
                        <a:pt x="524" y="1066"/>
                      </a:lnTo>
                      <a:lnTo>
                        <a:pt x="547" y="1077"/>
                      </a:lnTo>
                      <a:lnTo>
                        <a:pt x="567" y="1090"/>
                      </a:lnTo>
                      <a:lnTo>
                        <a:pt x="583" y="1104"/>
                      </a:lnTo>
                      <a:lnTo>
                        <a:pt x="593" y="1123"/>
                      </a:lnTo>
                      <a:lnTo>
                        <a:pt x="646" y="1138"/>
                      </a:lnTo>
                      <a:lnTo>
                        <a:pt x="966" y="851"/>
                      </a:lnTo>
                    </a:path>
                  </a:pathLst>
                </a:custGeom>
                <a:solidFill>
                  <a:srgbClr val="FF9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68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4438" y="2807"/>
                  <a:ext cx="785" cy="1047"/>
                  <a:chOff x="4438" y="2807"/>
                  <a:chExt cx="785" cy="1047"/>
                </a:xfrm>
              </p:grpSpPr>
              <p:grpSp>
                <p:nvGrpSpPr>
                  <p:cNvPr id="69" name="Group 1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38" y="2807"/>
                    <a:ext cx="785" cy="1047"/>
                    <a:chOff x="4438" y="2807"/>
                    <a:chExt cx="785" cy="1047"/>
                  </a:xfrm>
                </p:grpSpPr>
                <p:sp>
                  <p:nvSpPr>
                    <p:cNvPr id="71" name="Freeform 1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38" y="3337"/>
                      <a:ext cx="377" cy="173"/>
                    </a:xfrm>
                    <a:custGeom>
                      <a:avLst/>
                      <a:gdLst>
                        <a:gd name="T0" fmla="*/ 211 w 377"/>
                        <a:gd name="T1" fmla="*/ 0 h 173"/>
                        <a:gd name="T2" fmla="*/ 219 w 377"/>
                        <a:gd name="T3" fmla="*/ 9 h 173"/>
                        <a:gd name="T4" fmla="*/ 230 w 377"/>
                        <a:gd name="T5" fmla="*/ 14 h 173"/>
                        <a:gd name="T6" fmla="*/ 241 w 377"/>
                        <a:gd name="T7" fmla="*/ 20 h 173"/>
                        <a:gd name="T8" fmla="*/ 255 w 377"/>
                        <a:gd name="T9" fmla="*/ 24 h 173"/>
                        <a:gd name="T10" fmla="*/ 265 w 377"/>
                        <a:gd name="T11" fmla="*/ 28 h 173"/>
                        <a:gd name="T12" fmla="*/ 282 w 377"/>
                        <a:gd name="T13" fmla="*/ 32 h 173"/>
                        <a:gd name="T14" fmla="*/ 299 w 377"/>
                        <a:gd name="T15" fmla="*/ 38 h 173"/>
                        <a:gd name="T16" fmla="*/ 316 w 377"/>
                        <a:gd name="T17" fmla="*/ 47 h 173"/>
                        <a:gd name="T18" fmla="*/ 331 w 377"/>
                        <a:gd name="T19" fmla="*/ 54 h 173"/>
                        <a:gd name="T20" fmla="*/ 344 w 377"/>
                        <a:gd name="T21" fmla="*/ 62 h 173"/>
                        <a:gd name="T22" fmla="*/ 357 w 377"/>
                        <a:gd name="T23" fmla="*/ 71 h 173"/>
                        <a:gd name="T24" fmla="*/ 366 w 377"/>
                        <a:gd name="T25" fmla="*/ 79 h 173"/>
                        <a:gd name="T26" fmla="*/ 372 w 377"/>
                        <a:gd name="T27" fmla="*/ 87 h 173"/>
                        <a:gd name="T28" fmla="*/ 376 w 377"/>
                        <a:gd name="T29" fmla="*/ 96 h 173"/>
                        <a:gd name="T30" fmla="*/ 376 w 377"/>
                        <a:gd name="T31" fmla="*/ 104 h 173"/>
                        <a:gd name="T32" fmla="*/ 374 w 377"/>
                        <a:gd name="T33" fmla="*/ 118 h 173"/>
                        <a:gd name="T34" fmla="*/ 371 w 377"/>
                        <a:gd name="T35" fmla="*/ 129 h 173"/>
                        <a:gd name="T36" fmla="*/ 364 w 377"/>
                        <a:gd name="T37" fmla="*/ 142 h 173"/>
                        <a:gd name="T38" fmla="*/ 356 w 377"/>
                        <a:gd name="T39" fmla="*/ 151 h 173"/>
                        <a:gd name="T40" fmla="*/ 344 w 377"/>
                        <a:gd name="T41" fmla="*/ 158 h 173"/>
                        <a:gd name="T42" fmla="*/ 333 w 377"/>
                        <a:gd name="T43" fmla="*/ 163 h 173"/>
                        <a:gd name="T44" fmla="*/ 317 w 377"/>
                        <a:gd name="T45" fmla="*/ 168 h 173"/>
                        <a:gd name="T46" fmla="*/ 301 w 377"/>
                        <a:gd name="T47" fmla="*/ 171 h 173"/>
                        <a:gd name="T48" fmla="*/ 283 w 377"/>
                        <a:gd name="T49" fmla="*/ 172 h 173"/>
                        <a:gd name="T50" fmla="*/ 268 w 377"/>
                        <a:gd name="T51" fmla="*/ 171 h 173"/>
                        <a:gd name="T52" fmla="*/ 257 w 377"/>
                        <a:gd name="T53" fmla="*/ 169 h 173"/>
                        <a:gd name="T54" fmla="*/ 243 w 377"/>
                        <a:gd name="T55" fmla="*/ 169 h 173"/>
                        <a:gd name="T56" fmla="*/ 228 w 377"/>
                        <a:gd name="T57" fmla="*/ 167 h 173"/>
                        <a:gd name="T58" fmla="*/ 215 w 377"/>
                        <a:gd name="T59" fmla="*/ 164 h 173"/>
                        <a:gd name="T60" fmla="*/ 203 w 377"/>
                        <a:gd name="T61" fmla="*/ 160 h 173"/>
                        <a:gd name="T62" fmla="*/ 165 w 377"/>
                        <a:gd name="T63" fmla="*/ 146 h 173"/>
                        <a:gd name="T64" fmla="*/ 124 w 377"/>
                        <a:gd name="T65" fmla="*/ 130 h 173"/>
                        <a:gd name="T66" fmla="*/ 100 w 377"/>
                        <a:gd name="T67" fmla="*/ 113 h 173"/>
                        <a:gd name="T68" fmla="*/ 63 w 377"/>
                        <a:gd name="T69" fmla="*/ 103 h 173"/>
                        <a:gd name="T70" fmla="*/ 32 w 377"/>
                        <a:gd name="T71" fmla="*/ 89 h 173"/>
                        <a:gd name="T72" fmla="*/ 0 w 377"/>
                        <a:gd name="T73" fmla="*/ 65 h 173"/>
                        <a:gd name="T74" fmla="*/ 3 w 377"/>
                        <a:gd name="T75" fmla="*/ 63 h 1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377" h="173">
                          <a:moveTo>
                            <a:pt x="211" y="0"/>
                          </a:moveTo>
                          <a:lnTo>
                            <a:pt x="219" y="9"/>
                          </a:lnTo>
                          <a:lnTo>
                            <a:pt x="230" y="14"/>
                          </a:lnTo>
                          <a:lnTo>
                            <a:pt x="241" y="20"/>
                          </a:lnTo>
                          <a:lnTo>
                            <a:pt x="255" y="24"/>
                          </a:lnTo>
                          <a:lnTo>
                            <a:pt x="265" y="28"/>
                          </a:lnTo>
                          <a:lnTo>
                            <a:pt x="282" y="32"/>
                          </a:lnTo>
                          <a:lnTo>
                            <a:pt x="299" y="38"/>
                          </a:lnTo>
                          <a:lnTo>
                            <a:pt x="316" y="47"/>
                          </a:lnTo>
                          <a:lnTo>
                            <a:pt x="331" y="54"/>
                          </a:lnTo>
                          <a:lnTo>
                            <a:pt x="344" y="62"/>
                          </a:lnTo>
                          <a:lnTo>
                            <a:pt x="357" y="71"/>
                          </a:lnTo>
                          <a:lnTo>
                            <a:pt x="366" y="79"/>
                          </a:lnTo>
                          <a:lnTo>
                            <a:pt x="372" y="87"/>
                          </a:lnTo>
                          <a:lnTo>
                            <a:pt x="376" y="96"/>
                          </a:lnTo>
                          <a:lnTo>
                            <a:pt x="376" y="104"/>
                          </a:lnTo>
                          <a:lnTo>
                            <a:pt x="374" y="118"/>
                          </a:lnTo>
                          <a:lnTo>
                            <a:pt x="371" y="129"/>
                          </a:lnTo>
                          <a:lnTo>
                            <a:pt x="364" y="142"/>
                          </a:lnTo>
                          <a:lnTo>
                            <a:pt x="356" y="151"/>
                          </a:lnTo>
                          <a:lnTo>
                            <a:pt x="344" y="158"/>
                          </a:lnTo>
                          <a:lnTo>
                            <a:pt x="333" y="163"/>
                          </a:lnTo>
                          <a:lnTo>
                            <a:pt x="317" y="168"/>
                          </a:lnTo>
                          <a:lnTo>
                            <a:pt x="301" y="171"/>
                          </a:lnTo>
                          <a:lnTo>
                            <a:pt x="283" y="172"/>
                          </a:lnTo>
                          <a:lnTo>
                            <a:pt x="268" y="171"/>
                          </a:lnTo>
                          <a:lnTo>
                            <a:pt x="257" y="169"/>
                          </a:lnTo>
                          <a:lnTo>
                            <a:pt x="243" y="169"/>
                          </a:lnTo>
                          <a:lnTo>
                            <a:pt x="228" y="167"/>
                          </a:lnTo>
                          <a:lnTo>
                            <a:pt x="215" y="164"/>
                          </a:lnTo>
                          <a:lnTo>
                            <a:pt x="203" y="160"/>
                          </a:lnTo>
                          <a:lnTo>
                            <a:pt x="165" y="146"/>
                          </a:lnTo>
                          <a:lnTo>
                            <a:pt x="124" y="130"/>
                          </a:lnTo>
                          <a:lnTo>
                            <a:pt x="100" y="113"/>
                          </a:lnTo>
                          <a:lnTo>
                            <a:pt x="63" y="103"/>
                          </a:lnTo>
                          <a:lnTo>
                            <a:pt x="32" y="89"/>
                          </a:lnTo>
                          <a:lnTo>
                            <a:pt x="0" y="65"/>
                          </a:lnTo>
                          <a:lnTo>
                            <a:pt x="3" y="6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2" name="Freeform 1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66" y="3251"/>
                      <a:ext cx="303" cy="97"/>
                    </a:xfrm>
                    <a:custGeom>
                      <a:avLst/>
                      <a:gdLst>
                        <a:gd name="T0" fmla="*/ 281 w 303"/>
                        <a:gd name="T1" fmla="*/ 7 h 97"/>
                        <a:gd name="T2" fmla="*/ 286 w 303"/>
                        <a:gd name="T3" fmla="*/ 12 h 97"/>
                        <a:gd name="T4" fmla="*/ 292 w 303"/>
                        <a:gd name="T5" fmla="*/ 18 h 97"/>
                        <a:gd name="T6" fmla="*/ 296 w 303"/>
                        <a:gd name="T7" fmla="*/ 26 h 97"/>
                        <a:gd name="T8" fmla="*/ 300 w 303"/>
                        <a:gd name="T9" fmla="*/ 36 h 97"/>
                        <a:gd name="T10" fmla="*/ 302 w 303"/>
                        <a:gd name="T11" fmla="*/ 43 h 97"/>
                        <a:gd name="T12" fmla="*/ 302 w 303"/>
                        <a:gd name="T13" fmla="*/ 55 h 97"/>
                        <a:gd name="T14" fmla="*/ 300 w 303"/>
                        <a:gd name="T15" fmla="*/ 63 h 97"/>
                        <a:gd name="T16" fmla="*/ 298 w 303"/>
                        <a:gd name="T17" fmla="*/ 69 h 97"/>
                        <a:gd name="T18" fmla="*/ 288 w 303"/>
                        <a:gd name="T19" fmla="*/ 79 h 97"/>
                        <a:gd name="T20" fmla="*/ 281 w 303"/>
                        <a:gd name="T21" fmla="*/ 86 h 97"/>
                        <a:gd name="T22" fmla="*/ 273 w 303"/>
                        <a:gd name="T23" fmla="*/ 91 h 97"/>
                        <a:gd name="T24" fmla="*/ 260 w 303"/>
                        <a:gd name="T25" fmla="*/ 94 h 97"/>
                        <a:gd name="T26" fmla="*/ 244 w 303"/>
                        <a:gd name="T27" fmla="*/ 96 h 97"/>
                        <a:gd name="T28" fmla="*/ 231 w 303"/>
                        <a:gd name="T29" fmla="*/ 96 h 97"/>
                        <a:gd name="T30" fmla="*/ 217 w 303"/>
                        <a:gd name="T31" fmla="*/ 93 h 97"/>
                        <a:gd name="T32" fmla="*/ 204 w 303"/>
                        <a:gd name="T33" fmla="*/ 91 h 97"/>
                        <a:gd name="T34" fmla="*/ 187 w 303"/>
                        <a:gd name="T35" fmla="*/ 87 h 97"/>
                        <a:gd name="T36" fmla="*/ 160 w 303"/>
                        <a:gd name="T37" fmla="*/ 80 h 97"/>
                        <a:gd name="T38" fmla="*/ 138 w 303"/>
                        <a:gd name="T39" fmla="*/ 77 h 97"/>
                        <a:gd name="T40" fmla="*/ 122 w 303"/>
                        <a:gd name="T41" fmla="*/ 76 h 97"/>
                        <a:gd name="T42" fmla="*/ 100 w 303"/>
                        <a:gd name="T43" fmla="*/ 71 h 97"/>
                        <a:gd name="T44" fmla="*/ 80 w 303"/>
                        <a:gd name="T45" fmla="*/ 67 h 97"/>
                        <a:gd name="T46" fmla="*/ 66 w 303"/>
                        <a:gd name="T47" fmla="*/ 65 h 97"/>
                        <a:gd name="T48" fmla="*/ 53 w 303"/>
                        <a:gd name="T49" fmla="*/ 58 h 97"/>
                        <a:gd name="T50" fmla="*/ 42 w 303"/>
                        <a:gd name="T51" fmla="*/ 51 h 97"/>
                        <a:gd name="T52" fmla="*/ 32 w 303"/>
                        <a:gd name="T53" fmla="*/ 44 h 97"/>
                        <a:gd name="T54" fmla="*/ 24 w 303"/>
                        <a:gd name="T55" fmla="*/ 36 h 97"/>
                        <a:gd name="T56" fmla="*/ 19 w 303"/>
                        <a:gd name="T57" fmla="*/ 26 h 97"/>
                        <a:gd name="T58" fmla="*/ 12 w 303"/>
                        <a:gd name="T59" fmla="*/ 18 h 97"/>
                        <a:gd name="T60" fmla="*/ 6 w 303"/>
                        <a:gd name="T61" fmla="*/ 9 h 97"/>
                        <a:gd name="T62" fmla="*/ 0 w 303"/>
                        <a:gd name="T63" fmla="*/ 0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303" h="97">
                          <a:moveTo>
                            <a:pt x="281" y="7"/>
                          </a:moveTo>
                          <a:lnTo>
                            <a:pt x="286" y="12"/>
                          </a:lnTo>
                          <a:lnTo>
                            <a:pt x="292" y="18"/>
                          </a:lnTo>
                          <a:lnTo>
                            <a:pt x="296" y="26"/>
                          </a:lnTo>
                          <a:lnTo>
                            <a:pt x="300" y="36"/>
                          </a:lnTo>
                          <a:lnTo>
                            <a:pt x="302" y="43"/>
                          </a:lnTo>
                          <a:lnTo>
                            <a:pt x="302" y="55"/>
                          </a:lnTo>
                          <a:lnTo>
                            <a:pt x="300" y="63"/>
                          </a:lnTo>
                          <a:lnTo>
                            <a:pt x="298" y="69"/>
                          </a:lnTo>
                          <a:lnTo>
                            <a:pt x="288" y="79"/>
                          </a:lnTo>
                          <a:lnTo>
                            <a:pt x="281" y="86"/>
                          </a:lnTo>
                          <a:lnTo>
                            <a:pt x="273" y="91"/>
                          </a:lnTo>
                          <a:lnTo>
                            <a:pt x="260" y="94"/>
                          </a:lnTo>
                          <a:lnTo>
                            <a:pt x="244" y="96"/>
                          </a:lnTo>
                          <a:lnTo>
                            <a:pt x="231" y="96"/>
                          </a:lnTo>
                          <a:lnTo>
                            <a:pt x="217" y="93"/>
                          </a:lnTo>
                          <a:lnTo>
                            <a:pt x="204" y="91"/>
                          </a:lnTo>
                          <a:lnTo>
                            <a:pt x="187" y="87"/>
                          </a:lnTo>
                          <a:lnTo>
                            <a:pt x="160" y="80"/>
                          </a:lnTo>
                          <a:lnTo>
                            <a:pt x="138" y="77"/>
                          </a:lnTo>
                          <a:lnTo>
                            <a:pt x="122" y="76"/>
                          </a:lnTo>
                          <a:lnTo>
                            <a:pt x="100" y="71"/>
                          </a:lnTo>
                          <a:lnTo>
                            <a:pt x="80" y="67"/>
                          </a:lnTo>
                          <a:lnTo>
                            <a:pt x="66" y="65"/>
                          </a:lnTo>
                          <a:lnTo>
                            <a:pt x="53" y="58"/>
                          </a:lnTo>
                          <a:lnTo>
                            <a:pt x="42" y="51"/>
                          </a:lnTo>
                          <a:lnTo>
                            <a:pt x="32" y="44"/>
                          </a:lnTo>
                          <a:lnTo>
                            <a:pt x="24" y="36"/>
                          </a:lnTo>
                          <a:lnTo>
                            <a:pt x="19" y="26"/>
                          </a:lnTo>
                          <a:lnTo>
                            <a:pt x="12" y="18"/>
                          </a:lnTo>
                          <a:lnTo>
                            <a:pt x="6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73" name="Freeform 1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98" y="3478"/>
                      <a:ext cx="372" cy="120"/>
                    </a:xfrm>
                    <a:custGeom>
                      <a:avLst/>
                      <a:gdLst>
                        <a:gd name="T0" fmla="*/ 305 w 372"/>
                        <a:gd name="T1" fmla="*/ 0 h 120"/>
                        <a:gd name="T2" fmla="*/ 319 w 372"/>
                        <a:gd name="T3" fmla="*/ 5 h 120"/>
                        <a:gd name="T4" fmla="*/ 332 w 372"/>
                        <a:gd name="T5" fmla="*/ 10 h 120"/>
                        <a:gd name="T6" fmla="*/ 344 w 372"/>
                        <a:gd name="T7" fmla="*/ 17 h 120"/>
                        <a:gd name="T8" fmla="*/ 355 w 372"/>
                        <a:gd name="T9" fmla="*/ 25 h 120"/>
                        <a:gd name="T10" fmla="*/ 364 w 372"/>
                        <a:gd name="T11" fmla="*/ 30 h 120"/>
                        <a:gd name="T12" fmla="*/ 368 w 372"/>
                        <a:gd name="T13" fmla="*/ 39 h 120"/>
                        <a:gd name="T14" fmla="*/ 370 w 372"/>
                        <a:gd name="T15" fmla="*/ 49 h 120"/>
                        <a:gd name="T16" fmla="*/ 371 w 372"/>
                        <a:gd name="T17" fmla="*/ 62 h 120"/>
                        <a:gd name="T18" fmla="*/ 368 w 372"/>
                        <a:gd name="T19" fmla="*/ 73 h 120"/>
                        <a:gd name="T20" fmla="*/ 364 w 372"/>
                        <a:gd name="T21" fmla="*/ 82 h 120"/>
                        <a:gd name="T22" fmla="*/ 354 w 372"/>
                        <a:gd name="T23" fmla="*/ 92 h 120"/>
                        <a:gd name="T24" fmla="*/ 341 w 372"/>
                        <a:gd name="T25" fmla="*/ 101 h 120"/>
                        <a:gd name="T26" fmla="*/ 321 w 372"/>
                        <a:gd name="T27" fmla="*/ 111 h 120"/>
                        <a:gd name="T28" fmla="*/ 308 w 372"/>
                        <a:gd name="T29" fmla="*/ 113 h 120"/>
                        <a:gd name="T30" fmla="*/ 292 w 372"/>
                        <a:gd name="T31" fmla="*/ 117 h 120"/>
                        <a:gd name="T32" fmla="*/ 280 w 372"/>
                        <a:gd name="T33" fmla="*/ 118 h 120"/>
                        <a:gd name="T34" fmla="*/ 265 w 372"/>
                        <a:gd name="T35" fmla="*/ 119 h 120"/>
                        <a:gd name="T36" fmla="*/ 250 w 372"/>
                        <a:gd name="T37" fmla="*/ 119 h 120"/>
                        <a:gd name="T38" fmla="*/ 232 w 372"/>
                        <a:gd name="T39" fmla="*/ 116 h 120"/>
                        <a:gd name="T40" fmla="*/ 208 w 372"/>
                        <a:gd name="T41" fmla="*/ 113 h 120"/>
                        <a:gd name="T42" fmla="*/ 182 w 372"/>
                        <a:gd name="T43" fmla="*/ 109 h 120"/>
                        <a:gd name="T44" fmla="*/ 167 w 372"/>
                        <a:gd name="T45" fmla="*/ 106 h 120"/>
                        <a:gd name="T46" fmla="*/ 154 w 372"/>
                        <a:gd name="T47" fmla="*/ 106 h 120"/>
                        <a:gd name="T48" fmla="*/ 138 w 372"/>
                        <a:gd name="T49" fmla="*/ 105 h 120"/>
                        <a:gd name="T50" fmla="*/ 120 w 372"/>
                        <a:gd name="T51" fmla="*/ 106 h 120"/>
                        <a:gd name="T52" fmla="*/ 99 w 372"/>
                        <a:gd name="T53" fmla="*/ 108 h 120"/>
                        <a:gd name="T54" fmla="*/ 84 w 372"/>
                        <a:gd name="T55" fmla="*/ 106 h 120"/>
                        <a:gd name="T56" fmla="*/ 63 w 372"/>
                        <a:gd name="T57" fmla="*/ 104 h 120"/>
                        <a:gd name="T58" fmla="*/ 43 w 372"/>
                        <a:gd name="T59" fmla="*/ 101 h 120"/>
                        <a:gd name="T60" fmla="*/ 27 w 372"/>
                        <a:gd name="T61" fmla="*/ 99 h 120"/>
                        <a:gd name="T62" fmla="*/ 14 w 372"/>
                        <a:gd name="T63" fmla="*/ 96 h 120"/>
                        <a:gd name="T64" fmla="*/ 0 w 372"/>
                        <a:gd name="T65" fmla="*/ 93 h 1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72" h="120">
                          <a:moveTo>
                            <a:pt x="305" y="0"/>
                          </a:moveTo>
                          <a:lnTo>
                            <a:pt x="319" y="5"/>
                          </a:lnTo>
                          <a:lnTo>
                            <a:pt x="332" y="10"/>
                          </a:lnTo>
                          <a:lnTo>
                            <a:pt x="344" y="17"/>
                          </a:lnTo>
                          <a:lnTo>
                            <a:pt x="355" y="25"/>
                          </a:lnTo>
                          <a:lnTo>
                            <a:pt x="364" y="30"/>
                          </a:lnTo>
                          <a:lnTo>
                            <a:pt x="368" y="39"/>
                          </a:lnTo>
                          <a:lnTo>
                            <a:pt x="370" y="49"/>
                          </a:lnTo>
                          <a:lnTo>
                            <a:pt x="371" y="62"/>
                          </a:lnTo>
                          <a:lnTo>
                            <a:pt x="368" y="73"/>
                          </a:lnTo>
                          <a:lnTo>
                            <a:pt x="364" y="82"/>
                          </a:lnTo>
                          <a:lnTo>
                            <a:pt x="354" y="92"/>
                          </a:lnTo>
                          <a:lnTo>
                            <a:pt x="341" y="101"/>
                          </a:lnTo>
                          <a:lnTo>
                            <a:pt x="321" y="111"/>
                          </a:lnTo>
                          <a:lnTo>
                            <a:pt x="308" y="113"/>
                          </a:lnTo>
                          <a:lnTo>
                            <a:pt x="292" y="117"/>
                          </a:lnTo>
                          <a:lnTo>
                            <a:pt x="280" y="118"/>
                          </a:lnTo>
                          <a:lnTo>
                            <a:pt x="265" y="119"/>
                          </a:lnTo>
                          <a:lnTo>
                            <a:pt x="250" y="119"/>
                          </a:lnTo>
                          <a:lnTo>
                            <a:pt x="232" y="116"/>
                          </a:lnTo>
                          <a:lnTo>
                            <a:pt x="208" y="113"/>
                          </a:lnTo>
                          <a:lnTo>
                            <a:pt x="182" y="109"/>
                          </a:lnTo>
                          <a:lnTo>
                            <a:pt x="167" y="106"/>
                          </a:lnTo>
                          <a:lnTo>
                            <a:pt x="154" y="106"/>
                          </a:lnTo>
                          <a:lnTo>
                            <a:pt x="138" y="105"/>
                          </a:lnTo>
                          <a:lnTo>
                            <a:pt x="120" y="106"/>
                          </a:lnTo>
                          <a:lnTo>
                            <a:pt x="99" y="108"/>
                          </a:lnTo>
                          <a:lnTo>
                            <a:pt x="84" y="106"/>
                          </a:lnTo>
                          <a:lnTo>
                            <a:pt x="63" y="104"/>
                          </a:lnTo>
                          <a:lnTo>
                            <a:pt x="43" y="101"/>
                          </a:lnTo>
                          <a:lnTo>
                            <a:pt x="27" y="99"/>
                          </a:lnTo>
                          <a:lnTo>
                            <a:pt x="14" y="96"/>
                          </a:lnTo>
                          <a:lnTo>
                            <a:pt x="0" y="93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grpSp>
                  <p:nvGrpSpPr>
                    <p:cNvPr id="74" name="Group 1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560" y="2807"/>
                      <a:ext cx="663" cy="1047"/>
                      <a:chOff x="4560" y="2807"/>
                      <a:chExt cx="663" cy="1047"/>
                    </a:xfrm>
                  </p:grpSpPr>
                  <p:grpSp>
                    <p:nvGrpSpPr>
                      <p:cNvPr id="75" name="Group 11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560" y="3150"/>
                        <a:ext cx="663" cy="704"/>
                        <a:chOff x="4560" y="3150"/>
                        <a:chExt cx="663" cy="704"/>
                      </a:xfrm>
                    </p:grpSpPr>
                    <p:grpSp>
                      <p:nvGrpSpPr>
                        <p:cNvPr id="77" name="Group 117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563" y="3150"/>
                          <a:ext cx="153" cy="86"/>
                          <a:chOff x="4563" y="3150"/>
                          <a:chExt cx="153" cy="86"/>
                        </a:xfrm>
                      </p:grpSpPr>
                      <p:sp>
                        <p:nvSpPr>
                          <p:cNvPr id="87" name="Freeform 11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563" y="3192"/>
                            <a:ext cx="153" cy="44"/>
                          </a:xfrm>
                          <a:custGeom>
                            <a:avLst/>
                            <a:gdLst>
                              <a:gd name="T0" fmla="*/ 152 w 153"/>
                              <a:gd name="T1" fmla="*/ 43 h 44"/>
                              <a:gd name="T2" fmla="*/ 139 w 153"/>
                              <a:gd name="T3" fmla="*/ 36 h 44"/>
                              <a:gd name="T4" fmla="*/ 125 w 153"/>
                              <a:gd name="T5" fmla="*/ 28 h 44"/>
                              <a:gd name="T6" fmla="*/ 116 w 153"/>
                              <a:gd name="T7" fmla="*/ 24 h 44"/>
                              <a:gd name="T8" fmla="*/ 105 w 153"/>
                              <a:gd name="T9" fmla="*/ 17 h 44"/>
                              <a:gd name="T10" fmla="*/ 91 w 153"/>
                              <a:gd name="T11" fmla="*/ 11 h 44"/>
                              <a:gd name="T12" fmla="*/ 76 w 153"/>
                              <a:gd name="T13" fmla="*/ 5 h 44"/>
                              <a:gd name="T14" fmla="*/ 62 w 153"/>
                              <a:gd name="T15" fmla="*/ 3 h 44"/>
                              <a:gd name="T16" fmla="*/ 47 w 153"/>
                              <a:gd name="T17" fmla="*/ 2 h 44"/>
                              <a:gd name="T18" fmla="*/ 29 w 153"/>
                              <a:gd name="T19" fmla="*/ 0 h 44"/>
                              <a:gd name="T20" fmla="*/ 15 w 153"/>
                              <a:gd name="T21" fmla="*/ 1 h 44"/>
                              <a:gd name="T22" fmla="*/ 0 w 153"/>
                              <a:gd name="T23" fmla="*/ 3 h 4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153" h="44">
                                <a:moveTo>
                                  <a:pt x="152" y="43"/>
                                </a:moveTo>
                                <a:lnTo>
                                  <a:pt x="139" y="36"/>
                                </a:lnTo>
                                <a:lnTo>
                                  <a:pt x="125" y="28"/>
                                </a:lnTo>
                                <a:lnTo>
                                  <a:pt x="116" y="24"/>
                                </a:lnTo>
                                <a:lnTo>
                                  <a:pt x="105" y="17"/>
                                </a:lnTo>
                                <a:lnTo>
                                  <a:pt x="91" y="11"/>
                                </a:lnTo>
                                <a:lnTo>
                                  <a:pt x="76" y="5"/>
                                </a:lnTo>
                                <a:lnTo>
                                  <a:pt x="62" y="3"/>
                                </a:lnTo>
                                <a:lnTo>
                                  <a:pt x="47" y="2"/>
                                </a:lnTo>
                                <a:lnTo>
                                  <a:pt x="29" y="0"/>
                                </a:lnTo>
                                <a:lnTo>
                                  <a:pt x="15" y="1"/>
                                </a:lnTo>
                                <a:lnTo>
                                  <a:pt x="0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88" name="Freeform 11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571" y="3150"/>
                            <a:ext cx="27" cy="41"/>
                          </a:xfrm>
                          <a:custGeom>
                            <a:avLst/>
                            <a:gdLst>
                              <a:gd name="T0" fmla="*/ 21 w 27"/>
                              <a:gd name="T1" fmla="*/ 40 h 41"/>
                              <a:gd name="T2" fmla="*/ 24 w 27"/>
                              <a:gd name="T3" fmla="*/ 31 h 41"/>
                              <a:gd name="T4" fmla="*/ 25 w 27"/>
                              <a:gd name="T5" fmla="*/ 24 h 41"/>
                              <a:gd name="T6" fmla="*/ 26 w 27"/>
                              <a:gd name="T7" fmla="*/ 15 h 41"/>
                              <a:gd name="T8" fmla="*/ 20 w 27"/>
                              <a:gd name="T9" fmla="*/ 11 h 41"/>
                              <a:gd name="T10" fmla="*/ 12 w 27"/>
                              <a:gd name="T11" fmla="*/ 5 h 41"/>
                              <a:gd name="T12" fmla="*/ 0 w 27"/>
                              <a:gd name="T13" fmla="*/ 0 h 4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27" h="41">
                                <a:moveTo>
                                  <a:pt x="21" y="40"/>
                                </a:moveTo>
                                <a:lnTo>
                                  <a:pt x="24" y="31"/>
                                </a:lnTo>
                                <a:lnTo>
                                  <a:pt x="25" y="24"/>
                                </a:lnTo>
                                <a:lnTo>
                                  <a:pt x="26" y="15"/>
                                </a:lnTo>
                                <a:lnTo>
                                  <a:pt x="20" y="11"/>
                                </a:lnTo>
                                <a:lnTo>
                                  <a:pt x="12" y="5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  <p:sp>
                        <p:nvSpPr>
                          <p:cNvPr id="89" name="Freeform 1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690" y="3186"/>
                            <a:ext cx="21" cy="41"/>
                          </a:xfrm>
                          <a:custGeom>
                            <a:avLst/>
                            <a:gdLst>
                              <a:gd name="T0" fmla="*/ 0 w 21"/>
                              <a:gd name="T1" fmla="*/ 40 h 41"/>
                              <a:gd name="T2" fmla="*/ 11 w 21"/>
                              <a:gd name="T3" fmla="*/ 33 h 41"/>
                              <a:gd name="T4" fmla="*/ 18 w 21"/>
                              <a:gd name="T5" fmla="*/ 24 h 41"/>
                              <a:gd name="T6" fmla="*/ 18 w 21"/>
                              <a:gd name="T7" fmla="*/ 17 h 41"/>
                              <a:gd name="T8" fmla="*/ 20 w 21"/>
                              <a:gd name="T9" fmla="*/ 8 h 41"/>
                              <a:gd name="T10" fmla="*/ 13 w 21"/>
                              <a:gd name="T11" fmla="*/ 0 h 4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21" h="41">
                                <a:moveTo>
                                  <a:pt x="0" y="40"/>
                                </a:moveTo>
                                <a:lnTo>
                                  <a:pt x="11" y="33"/>
                                </a:lnTo>
                                <a:lnTo>
                                  <a:pt x="18" y="24"/>
                                </a:lnTo>
                                <a:lnTo>
                                  <a:pt x="18" y="17"/>
                                </a:lnTo>
                                <a:lnTo>
                                  <a:pt x="20" y="8"/>
                                </a:lnTo>
                                <a:lnTo>
                                  <a:pt x="13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sm" len="sm"/>
                            <a:tailEnd type="none" w="sm" len="sm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cs-CZ"/>
                          </a:p>
                        </p:txBody>
                      </p:sp>
                    </p:grpSp>
                    <p:sp>
                      <p:nvSpPr>
                        <p:cNvPr id="78" name="Freeform 12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611" y="3252"/>
                          <a:ext cx="75" cy="78"/>
                        </a:xfrm>
                        <a:custGeom>
                          <a:avLst/>
                          <a:gdLst>
                            <a:gd name="T0" fmla="*/ 74 w 75"/>
                            <a:gd name="T1" fmla="*/ 2 h 78"/>
                            <a:gd name="T2" fmla="*/ 67 w 75"/>
                            <a:gd name="T3" fmla="*/ 1 h 78"/>
                            <a:gd name="T4" fmla="*/ 54 w 75"/>
                            <a:gd name="T5" fmla="*/ 1 h 78"/>
                            <a:gd name="T6" fmla="*/ 44 w 75"/>
                            <a:gd name="T7" fmla="*/ 0 h 78"/>
                            <a:gd name="T8" fmla="*/ 36 w 75"/>
                            <a:gd name="T9" fmla="*/ 1 h 78"/>
                            <a:gd name="T10" fmla="*/ 25 w 75"/>
                            <a:gd name="T11" fmla="*/ 5 h 78"/>
                            <a:gd name="T12" fmla="*/ 15 w 75"/>
                            <a:gd name="T13" fmla="*/ 12 h 78"/>
                            <a:gd name="T14" fmla="*/ 9 w 75"/>
                            <a:gd name="T15" fmla="*/ 20 h 78"/>
                            <a:gd name="T16" fmla="*/ 5 w 75"/>
                            <a:gd name="T17" fmla="*/ 28 h 78"/>
                            <a:gd name="T18" fmla="*/ 3 w 75"/>
                            <a:gd name="T19" fmla="*/ 37 h 78"/>
                            <a:gd name="T20" fmla="*/ 0 w 75"/>
                            <a:gd name="T21" fmla="*/ 44 h 78"/>
                            <a:gd name="T22" fmla="*/ 3 w 75"/>
                            <a:gd name="T23" fmla="*/ 52 h 78"/>
                            <a:gd name="T24" fmla="*/ 6 w 75"/>
                            <a:gd name="T25" fmla="*/ 58 h 78"/>
                            <a:gd name="T26" fmla="*/ 8 w 75"/>
                            <a:gd name="T27" fmla="*/ 68 h 78"/>
                            <a:gd name="T28" fmla="*/ 17 w 75"/>
                            <a:gd name="T29" fmla="*/ 77 h 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75" h="78">
                              <a:moveTo>
                                <a:pt x="74" y="2"/>
                              </a:moveTo>
                              <a:lnTo>
                                <a:pt x="67" y="1"/>
                              </a:lnTo>
                              <a:lnTo>
                                <a:pt x="54" y="1"/>
                              </a:lnTo>
                              <a:lnTo>
                                <a:pt x="44" y="0"/>
                              </a:lnTo>
                              <a:lnTo>
                                <a:pt x="36" y="1"/>
                              </a:lnTo>
                              <a:lnTo>
                                <a:pt x="25" y="5"/>
                              </a:lnTo>
                              <a:lnTo>
                                <a:pt x="15" y="12"/>
                              </a:lnTo>
                              <a:lnTo>
                                <a:pt x="9" y="20"/>
                              </a:lnTo>
                              <a:lnTo>
                                <a:pt x="5" y="28"/>
                              </a:lnTo>
                              <a:lnTo>
                                <a:pt x="3" y="37"/>
                              </a:lnTo>
                              <a:lnTo>
                                <a:pt x="0" y="44"/>
                              </a:lnTo>
                              <a:lnTo>
                                <a:pt x="3" y="52"/>
                              </a:lnTo>
                              <a:lnTo>
                                <a:pt x="6" y="58"/>
                              </a:lnTo>
                              <a:lnTo>
                                <a:pt x="8" y="68"/>
                              </a:lnTo>
                              <a:lnTo>
                                <a:pt x="17" y="7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79" name="Freeform 12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675" y="3404"/>
                          <a:ext cx="93" cy="87"/>
                        </a:xfrm>
                        <a:custGeom>
                          <a:avLst/>
                          <a:gdLst>
                            <a:gd name="T0" fmla="*/ 92 w 93"/>
                            <a:gd name="T1" fmla="*/ 5 h 87"/>
                            <a:gd name="T2" fmla="*/ 83 w 93"/>
                            <a:gd name="T3" fmla="*/ 3 h 87"/>
                            <a:gd name="T4" fmla="*/ 72 w 93"/>
                            <a:gd name="T5" fmla="*/ 2 h 87"/>
                            <a:gd name="T6" fmla="*/ 57 w 93"/>
                            <a:gd name="T7" fmla="*/ 2 h 87"/>
                            <a:gd name="T8" fmla="*/ 41 w 93"/>
                            <a:gd name="T9" fmla="*/ 0 h 87"/>
                            <a:gd name="T10" fmla="*/ 29 w 93"/>
                            <a:gd name="T11" fmla="*/ 3 h 87"/>
                            <a:gd name="T12" fmla="*/ 18 w 93"/>
                            <a:gd name="T13" fmla="*/ 8 h 87"/>
                            <a:gd name="T14" fmla="*/ 11 w 93"/>
                            <a:gd name="T15" fmla="*/ 15 h 87"/>
                            <a:gd name="T16" fmla="*/ 4 w 93"/>
                            <a:gd name="T17" fmla="*/ 25 h 87"/>
                            <a:gd name="T18" fmla="*/ 2 w 93"/>
                            <a:gd name="T19" fmla="*/ 33 h 87"/>
                            <a:gd name="T20" fmla="*/ 1 w 93"/>
                            <a:gd name="T21" fmla="*/ 40 h 87"/>
                            <a:gd name="T22" fmla="*/ 0 w 93"/>
                            <a:gd name="T23" fmla="*/ 48 h 87"/>
                            <a:gd name="T24" fmla="*/ 6 w 93"/>
                            <a:gd name="T25" fmla="*/ 59 h 87"/>
                            <a:gd name="T26" fmla="*/ 15 w 93"/>
                            <a:gd name="T27" fmla="*/ 66 h 87"/>
                            <a:gd name="T28" fmla="*/ 27 w 93"/>
                            <a:gd name="T29" fmla="*/ 74 h 87"/>
                            <a:gd name="T30" fmla="*/ 37 w 93"/>
                            <a:gd name="T31" fmla="*/ 77 h 87"/>
                            <a:gd name="T32" fmla="*/ 49 w 93"/>
                            <a:gd name="T33" fmla="*/ 81 h 87"/>
                            <a:gd name="T34" fmla="*/ 62 w 93"/>
                            <a:gd name="T35" fmla="*/ 84 h 87"/>
                            <a:gd name="T36" fmla="*/ 79 w 93"/>
                            <a:gd name="T37" fmla="*/ 86 h 8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93" h="87">
                              <a:moveTo>
                                <a:pt x="92" y="5"/>
                              </a:moveTo>
                              <a:lnTo>
                                <a:pt x="83" y="3"/>
                              </a:lnTo>
                              <a:lnTo>
                                <a:pt x="72" y="2"/>
                              </a:lnTo>
                              <a:lnTo>
                                <a:pt x="57" y="2"/>
                              </a:lnTo>
                              <a:lnTo>
                                <a:pt x="41" y="0"/>
                              </a:lnTo>
                              <a:lnTo>
                                <a:pt x="29" y="3"/>
                              </a:lnTo>
                              <a:lnTo>
                                <a:pt x="18" y="8"/>
                              </a:lnTo>
                              <a:lnTo>
                                <a:pt x="11" y="15"/>
                              </a:lnTo>
                              <a:lnTo>
                                <a:pt x="4" y="25"/>
                              </a:lnTo>
                              <a:lnTo>
                                <a:pt x="2" y="33"/>
                              </a:lnTo>
                              <a:lnTo>
                                <a:pt x="1" y="40"/>
                              </a:lnTo>
                              <a:lnTo>
                                <a:pt x="0" y="48"/>
                              </a:lnTo>
                              <a:lnTo>
                                <a:pt x="6" y="59"/>
                              </a:lnTo>
                              <a:lnTo>
                                <a:pt x="15" y="66"/>
                              </a:lnTo>
                              <a:lnTo>
                                <a:pt x="27" y="74"/>
                              </a:lnTo>
                              <a:lnTo>
                                <a:pt x="37" y="77"/>
                              </a:lnTo>
                              <a:lnTo>
                                <a:pt x="49" y="81"/>
                              </a:lnTo>
                              <a:lnTo>
                                <a:pt x="62" y="84"/>
                              </a:lnTo>
                              <a:lnTo>
                                <a:pt x="79" y="8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0" name="Freeform 12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722" y="3514"/>
                          <a:ext cx="96" cy="62"/>
                        </a:xfrm>
                        <a:custGeom>
                          <a:avLst/>
                          <a:gdLst>
                            <a:gd name="T0" fmla="*/ 95 w 96"/>
                            <a:gd name="T1" fmla="*/ 61 h 62"/>
                            <a:gd name="T2" fmla="*/ 59 w 96"/>
                            <a:gd name="T3" fmla="*/ 58 h 62"/>
                            <a:gd name="T4" fmla="*/ 35 w 96"/>
                            <a:gd name="T5" fmla="*/ 54 h 62"/>
                            <a:gd name="T6" fmla="*/ 24 w 96"/>
                            <a:gd name="T7" fmla="*/ 51 h 62"/>
                            <a:gd name="T8" fmla="*/ 17 w 96"/>
                            <a:gd name="T9" fmla="*/ 47 h 62"/>
                            <a:gd name="T10" fmla="*/ 5 w 96"/>
                            <a:gd name="T11" fmla="*/ 36 h 62"/>
                            <a:gd name="T12" fmla="*/ 0 w 96"/>
                            <a:gd name="T13" fmla="*/ 23 h 62"/>
                            <a:gd name="T14" fmla="*/ 0 w 96"/>
                            <a:gd name="T15" fmla="*/ 16 h 62"/>
                            <a:gd name="T16" fmla="*/ 5 w 96"/>
                            <a:gd name="T17" fmla="*/ 7 h 62"/>
                            <a:gd name="T18" fmla="*/ 16 w 96"/>
                            <a:gd name="T19" fmla="*/ 0 h 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96" h="62">
                              <a:moveTo>
                                <a:pt x="95" y="61"/>
                              </a:moveTo>
                              <a:lnTo>
                                <a:pt x="59" y="58"/>
                              </a:lnTo>
                              <a:lnTo>
                                <a:pt x="35" y="54"/>
                              </a:lnTo>
                              <a:lnTo>
                                <a:pt x="24" y="51"/>
                              </a:lnTo>
                              <a:lnTo>
                                <a:pt x="17" y="47"/>
                              </a:lnTo>
                              <a:lnTo>
                                <a:pt x="5" y="36"/>
                              </a:lnTo>
                              <a:lnTo>
                                <a:pt x="0" y="23"/>
                              </a:lnTo>
                              <a:lnTo>
                                <a:pt x="0" y="16"/>
                              </a:lnTo>
                              <a:lnTo>
                                <a:pt x="5" y="7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1" name="Freeform 12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560" y="3593"/>
                          <a:ext cx="270" cy="105"/>
                        </a:xfrm>
                        <a:custGeom>
                          <a:avLst/>
                          <a:gdLst>
                            <a:gd name="T0" fmla="*/ 247 w 270"/>
                            <a:gd name="T1" fmla="*/ 0 h 105"/>
                            <a:gd name="T2" fmla="*/ 256 w 270"/>
                            <a:gd name="T3" fmla="*/ 7 h 105"/>
                            <a:gd name="T4" fmla="*/ 262 w 270"/>
                            <a:gd name="T5" fmla="*/ 12 h 105"/>
                            <a:gd name="T6" fmla="*/ 266 w 270"/>
                            <a:gd name="T7" fmla="*/ 20 h 105"/>
                            <a:gd name="T8" fmla="*/ 269 w 270"/>
                            <a:gd name="T9" fmla="*/ 29 h 105"/>
                            <a:gd name="T10" fmla="*/ 267 w 270"/>
                            <a:gd name="T11" fmla="*/ 41 h 105"/>
                            <a:gd name="T12" fmla="*/ 267 w 270"/>
                            <a:gd name="T13" fmla="*/ 52 h 105"/>
                            <a:gd name="T14" fmla="*/ 262 w 270"/>
                            <a:gd name="T15" fmla="*/ 63 h 105"/>
                            <a:gd name="T16" fmla="*/ 255 w 270"/>
                            <a:gd name="T17" fmla="*/ 73 h 105"/>
                            <a:gd name="T18" fmla="*/ 242 w 270"/>
                            <a:gd name="T19" fmla="*/ 82 h 105"/>
                            <a:gd name="T20" fmla="*/ 229 w 270"/>
                            <a:gd name="T21" fmla="*/ 88 h 105"/>
                            <a:gd name="T22" fmla="*/ 210 w 270"/>
                            <a:gd name="T23" fmla="*/ 91 h 105"/>
                            <a:gd name="T24" fmla="*/ 187 w 270"/>
                            <a:gd name="T25" fmla="*/ 95 h 105"/>
                            <a:gd name="T26" fmla="*/ 175 w 270"/>
                            <a:gd name="T27" fmla="*/ 96 h 105"/>
                            <a:gd name="T28" fmla="*/ 143 w 270"/>
                            <a:gd name="T29" fmla="*/ 97 h 105"/>
                            <a:gd name="T30" fmla="*/ 121 w 270"/>
                            <a:gd name="T31" fmla="*/ 97 h 105"/>
                            <a:gd name="T32" fmla="*/ 103 w 270"/>
                            <a:gd name="T33" fmla="*/ 97 h 105"/>
                            <a:gd name="T34" fmla="*/ 87 w 270"/>
                            <a:gd name="T35" fmla="*/ 100 h 105"/>
                            <a:gd name="T36" fmla="*/ 65 w 270"/>
                            <a:gd name="T37" fmla="*/ 102 h 105"/>
                            <a:gd name="T38" fmla="*/ 34 w 270"/>
                            <a:gd name="T39" fmla="*/ 104 h 105"/>
                            <a:gd name="T40" fmla="*/ 0 w 270"/>
                            <a:gd name="T41" fmla="*/ 104 h 10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270" h="105">
                              <a:moveTo>
                                <a:pt x="247" y="0"/>
                              </a:moveTo>
                              <a:lnTo>
                                <a:pt x="256" y="7"/>
                              </a:lnTo>
                              <a:lnTo>
                                <a:pt x="262" y="12"/>
                              </a:lnTo>
                              <a:lnTo>
                                <a:pt x="266" y="20"/>
                              </a:lnTo>
                              <a:lnTo>
                                <a:pt x="269" y="29"/>
                              </a:lnTo>
                              <a:lnTo>
                                <a:pt x="267" y="41"/>
                              </a:lnTo>
                              <a:lnTo>
                                <a:pt x="267" y="52"/>
                              </a:lnTo>
                              <a:lnTo>
                                <a:pt x="262" y="63"/>
                              </a:lnTo>
                              <a:lnTo>
                                <a:pt x="255" y="73"/>
                              </a:lnTo>
                              <a:lnTo>
                                <a:pt x="242" y="82"/>
                              </a:lnTo>
                              <a:lnTo>
                                <a:pt x="229" y="88"/>
                              </a:lnTo>
                              <a:lnTo>
                                <a:pt x="210" y="91"/>
                              </a:lnTo>
                              <a:lnTo>
                                <a:pt x="187" y="95"/>
                              </a:lnTo>
                              <a:lnTo>
                                <a:pt x="175" y="96"/>
                              </a:lnTo>
                              <a:lnTo>
                                <a:pt x="143" y="97"/>
                              </a:lnTo>
                              <a:lnTo>
                                <a:pt x="121" y="97"/>
                              </a:lnTo>
                              <a:lnTo>
                                <a:pt x="103" y="97"/>
                              </a:lnTo>
                              <a:lnTo>
                                <a:pt x="87" y="100"/>
                              </a:lnTo>
                              <a:lnTo>
                                <a:pt x="65" y="102"/>
                              </a:lnTo>
                              <a:lnTo>
                                <a:pt x="34" y="104"/>
                              </a:lnTo>
                              <a:lnTo>
                                <a:pt x="0" y="104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2" name="Freeform 12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717" y="3599"/>
                          <a:ext cx="69" cy="61"/>
                        </a:xfrm>
                        <a:custGeom>
                          <a:avLst/>
                          <a:gdLst>
                            <a:gd name="T0" fmla="*/ 68 w 69"/>
                            <a:gd name="T1" fmla="*/ 60 h 61"/>
                            <a:gd name="T2" fmla="*/ 52 w 69"/>
                            <a:gd name="T3" fmla="*/ 60 h 61"/>
                            <a:gd name="T4" fmla="*/ 37 w 69"/>
                            <a:gd name="T5" fmla="*/ 56 h 61"/>
                            <a:gd name="T6" fmla="*/ 24 w 69"/>
                            <a:gd name="T7" fmla="*/ 53 h 61"/>
                            <a:gd name="T8" fmla="*/ 13 w 69"/>
                            <a:gd name="T9" fmla="*/ 45 h 61"/>
                            <a:gd name="T10" fmla="*/ 5 w 69"/>
                            <a:gd name="T11" fmla="*/ 39 h 61"/>
                            <a:gd name="T12" fmla="*/ 1 w 69"/>
                            <a:gd name="T13" fmla="*/ 28 h 61"/>
                            <a:gd name="T14" fmla="*/ 0 w 69"/>
                            <a:gd name="T15" fmla="*/ 21 h 61"/>
                            <a:gd name="T16" fmla="*/ 5 w 69"/>
                            <a:gd name="T17" fmla="*/ 14 h 61"/>
                            <a:gd name="T18" fmla="*/ 13 w 69"/>
                            <a:gd name="T19" fmla="*/ 6 h 61"/>
                            <a:gd name="T20" fmla="*/ 23 w 69"/>
                            <a:gd name="T21" fmla="*/ 3 h 61"/>
                            <a:gd name="T22" fmla="*/ 37 w 69"/>
                            <a:gd name="T23" fmla="*/ 0 h 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69" h="61">
                              <a:moveTo>
                                <a:pt x="68" y="60"/>
                              </a:moveTo>
                              <a:lnTo>
                                <a:pt x="52" y="60"/>
                              </a:lnTo>
                              <a:lnTo>
                                <a:pt x="37" y="56"/>
                              </a:lnTo>
                              <a:lnTo>
                                <a:pt x="24" y="53"/>
                              </a:lnTo>
                              <a:lnTo>
                                <a:pt x="13" y="45"/>
                              </a:lnTo>
                              <a:lnTo>
                                <a:pt x="5" y="39"/>
                              </a:lnTo>
                              <a:lnTo>
                                <a:pt x="1" y="28"/>
                              </a:lnTo>
                              <a:lnTo>
                                <a:pt x="0" y="21"/>
                              </a:lnTo>
                              <a:lnTo>
                                <a:pt x="5" y="14"/>
                              </a:lnTo>
                              <a:lnTo>
                                <a:pt x="13" y="6"/>
                              </a:lnTo>
                              <a:lnTo>
                                <a:pt x="23" y="3"/>
                              </a:lnTo>
                              <a:lnTo>
                                <a:pt x="37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3" name="Freeform 12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807" y="3179"/>
                          <a:ext cx="43" cy="210"/>
                        </a:xfrm>
                        <a:custGeom>
                          <a:avLst/>
                          <a:gdLst>
                            <a:gd name="T0" fmla="*/ 42 w 43"/>
                            <a:gd name="T1" fmla="*/ 209 h 210"/>
                            <a:gd name="T2" fmla="*/ 34 w 43"/>
                            <a:gd name="T3" fmla="*/ 200 h 210"/>
                            <a:gd name="T4" fmla="*/ 26 w 43"/>
                            <a:gd name="T5" fmla="*/ 193 h 210"/>
                            <a:gd name="T6" fmla="*/ 18 w 43"/>
                            <a:gd name="T7" fmla="*/ 183 h 210"/>
                            <a:gd name="T8" fmla="*/ 11 w 43"/>
                            <a:gd name="T9" fmla="*/ 172 h 210"/>
                            <a:gd name="T10" fmla="*/ 5 w 43"/>
                            <a:gd name="T11" fmla="*/ 159 h 210"/>
                            <a:gd name="T12" fmla="*/ 3 w 43"/>
                            <a:gd name="T13" fmla="*/ 147 h 210"/>
                            <a:gd name="T14" fmla="*/ 0 w 43"/>
                            <a:gd name="T15" fmla="*/ 135 h 210"/>
                            <a:gd name="T16" fmla="*/ 2 w 43"/>
                            <a:gd name="T17" fmla="*/ 122 h 210"/>
                            <a:gd name="T18" fmla="*/ 4 w 43"/>
                            <a:gd name="T19" fmla="*/ 111 h 210"/>
                            <a:gd name="T20" fmla="*/ 8 w 43"/>
                            <a:gd name="T21" fmla="*/ 100 h 210"/>
                            <a:gd name="T22" fmla="*/ 14 w 43"/>
                            <a:gd name="T23" fmla="*/ 89 h 210"/>
                            <a:gd name="T24" fmla="*/ 23 w 43"/>
                            <a:gd name="T25" fmla="*/ 74 h 210"/>
                            <a:gd name="T26" fmla="*/ 17 w 43"/>
                            <a:gd name="T27" fmla="*/ 63 h 210"/>
                            <a:gd name="T28" fmla="*/ 17 w 43"/>
                            <a:gd name="T29" fmla="*/ 56 h 210"/>
                            <a:gd name="T30" fmla="*/ 23 w 43"/>
                            <a:gd name="T31" fmla="*/ 44 h 210"/>
                            <a:gd name="T32" fmla="*/ 32 w 43"/>
                            <a:gd name="T33" fmla="*/ 29 h 210"/>
                            <a:gd name="T34" fmla="*/ 37 w 43"/>
                            <a:gd name="T35" fmla="*/ 15 h 210"/>
                            <a:gd name="T36" fmla="*/ 29 w 43"/>
                            <a:gd name="T37" fmla="*/ 0 h 21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43" h="210">
                              <a:moveTo>
                                <a:pt x="42" y="209"/>
                              </a:moveTo>
                              <a:lnTo>
                                <a:pt x="34" y="200"/>
                              </a:lnTo>
                              <a:lnTo>
                                <a:pt x="26" y="193"/>
                              </a:lnTo>
                              <a:lnTo>
                                <a:pt x="18" y="183"/>
                              </a:lnTo>
                              <a:lnTo>
                                <a:pt x="11" y="172"/>
                              </a:lnTo>
                              <a:lnTo>
                                <a:pt x="5" y="159"/>
                              </a:lnTo>
                              <a:lnTo>
                                <a:pt x="3" y="147"/>
                              </a:lnTo>
                              <a:lnTo>
                                <a:pt x="0" y="135"/>
                              </a:lnTo>
                              <a:lnTo>
                                <a:pt x="2" y="122"/>
                              </a:lnTo>
                              <a:lnTo>
                                <a:pt x="4" y="111"/>
                              </a:lnTo>
                              <a:lnTo>
                                <a:pt x="8" y="100"/>
                              </a:lnTo>
                              <a:lnTo>
                                <a:pt x="14" y="89"/>
                              </a:lnTo>
                              <a:lnTo>
                                <a:pt x="23" y="74"/>
                              </a:lnTo>
                              <a:lnTo>
                                <a:pt x="17" y="63"/>
                              </a:lnTo>
                              <a:lnTo>
                                <a:pt x="17" y="56"/>
                              </a:lnTo>
                              <a:lnTo>
                                <a:pt x="23" y="44"/>
                              </a:lnTo>
                              <a:lnTo>
                                <a:pt x="32" y="29"/>
                              </a:lnTo>
                              <a:lnTo>
                                <a:pt x="37" y="15"/>
                              </a:lnTo>
                              <a:lnTo>
                                <a:pt x="29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4" name="Freeform 1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933" y="3711"/>
                          <a:ext cx="131" cy="122"/>
                        </a:xfrm>
                        <a:custGeom>
                          <a:avLst/>
                          <a:gdLst>
                            <a:gd name="T0" fmla="*/ 130 w 131"/>
                            <a:gd name="T1" fmla="*/ 0 h 122"/>
                            <a:gd name="T2" fmla="*/ 127 w 131"/>
                            <a:gd name="T3" fmla="*/ 20 h 122"/>
                            <a:gd name="T4" fmla="*/ 122 w 131"/>
                            <a:gd name="T5" fmla="*/ 34 h 122"/>
                            <a:gd name="T6" fmla="*/ 109 w 131"/>
                            <a:gd name="T7" fmla="*/ 59 h 122"/>
                            <a:gd name="T8" fmla="*/ 93 w 131"/>
                            <a:gd name="T9" fmla="*/ 77 h 122"/>
                            <a:gd name="T10" fmla="*/ 76 w 131"/>
                            <a:gd name="T11" fmla="*/ 93 h 122"/>
                            <a:gd name="T12" fmla="*/ 60 w 131"/>
                            <a:gd name="T13" fmla="*/ 105 h 122"/>
                            <a:gd name="T14" fmla="*/ 39 w 131"/>
                            <a:gd name="T15" fmla="*/ 113 h 122"/>
                            <a:gd name="T16" fmla="*/ 22 w 131"/>
                            <a:gd name="T17" fmla="*/ 120 h 122"/>
                            <a:gd name="T18" fmla="*/ 0 w 131"/>
                            <a:gd name="T19" fmla="*/ 121 h 1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31" h="122">
                              <a:moveTo>
                                <a:pt x="130" y="0"/>
                              </a:moveTo>
                              <a:lnTo>
                                <a:pt x="127" y="20"/>
                              </a:lnTo>
                              <a:lnTo>
                                <a:pt x="122" y="34"/>
                              </a:lnTo>
                              <a:lnTo>
                                <a:pt x="109" y="59"/>
                              </a:lnTo>
                              <a:lnTo>
                                <a:pt x="93" y="77"/>
                              </a:lnTo>
                              <a:lnTo>
                                <a:pt x="76" y="93"/>
                              </a:lnTo>
                              <a:lnTo>
                                <a:pt x="60" y="105"/>
                              </a:lnTo>
                              <a:lnTo>
                                <a:pt x="39" y="113"/>
                              </a:lnTo>
                              <a:lnTo>
                                <a:pt x="22" y="120"/>
                              </a:lnTo>
                              <a:lnTo>
                                <a:pt x="0" y="121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5" name="Freeform 1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953" y="3808"/>
                          <a:ext cx="102" cy="46"/>
                        </a:xfrm>
                        <a:custGeom>
                          <a:avLst/>
                          <a:gdLst>
                            <a:gd name="T0" fmla="*/ 101 w 102"/>
                            <a:gd name="T1" fmla="*/ 0 h 46"/>
                            <a:gd name="T2" fmla="*/ 93 w 102"/>
                            <a:gd name="T3" fmla="*/ 9 h 46"/>
                            <a:gd name="T4" fmla="*/ 84 w 102"/>
                            <a:gd name="T5" fmla="*/ 18 h 46"/>
                            <a:gd name="T6" fmla="*/ 68 w 102"/>
                            <a:gd name="T7" fmla="*/ 28 h 46"/>
                            <a:gd name="T8" fmla="*/ 54 w 102"/>
                            <a:gd name="T9" fmla="*/ 34 h 46"/>
                            <a:gd name="T10" fmla="*/ 37 w 102"/>
                            <a:gd name="T11" fmla="*/ 40 h 46"/>
                            <a:gd name="T12" fmla="*/ 19 w 102"/>
                            <a:gd name="T13" fmla="*/ 44 h 46"/>
                            <a:gd name="T14" fmla="*/ 0 w 102"/>
                            <a:gd name="T15" fmla="*/ 45 h 4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02" h="46">
                              <a:moveTo>
                                <a:pt x="101" y="0"/>
                              </a:moveTo>
                              <a:lnTo>
                                <a:pt x="93" y="9"/>
                              </a:lnTo>
                              <a:lnTo>
                                <a:pt x="84" y="18"/>
                              </a:lnTo>
                              <a:lnTo>
                                <a:pt x="68" y="28"/>
                              </a:lnTo>
                              <a:lnTo>
                                <a:pt x="54" y="34"/>
                              </a:lnTo>
                              <a:lnTo>
                                <a:pt x="37" y="40"/>
                              </a:lnTo>
                              <a:lnTo>
                                <a:pt x="19" y="44"/>
                              </a:lnTo>
                              <a:lnTo>
                                <a:pt x="0" y="45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  <p:sp>
                      <p:nvSpPr>
                        <p:cNvPr id="86" name="Freeform 1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156" y="3440"/>
                          <a:ext cx="67" cy="178"/>
                        </a:xfrm>
                        <a:custGeom>
                          <a:avLst/>
                          <a:gdLst>
                            <a:gd name="T0" fmla="*/ 64 w 67"/>
                            <a:gd name="T1" fmla="*/ 0 h 178"/>
                            <a:gd name="T2" fmla="*/ 62 w 67"/>
                            <a:gd name="T3" fmla="*/ 25 h 178"/>
                            <a:gd name="T4" fmla="*/ 60 w 67"/>
                            <a:gd name="T5" fmla="*/ 42 h 178"/>
                            <a:gd name="T6" fmla="*/ 63 w 67"/>
                            <a:gd name="T7" fmla="*/ 55 h 178"/>
                            <a:gd name="T8" fmla="*/ 65 w 67"/>
                            <a:gd name="T9" fmla="*/ 68 h 178"/>
                            <a:gd name="T10" fmla="*/ 66 w 67"/>
                            <a:gd name="T11" fmla="*/ 81 h 178"/>
                            <a:gd name="T12" fmla="*/ 65 w 67"/>
                            <a:gd name="T13" fmla="*/ 94 h 178"/>
                            <a:gd name="T14" fmla="*/ 63 w 67"/>
                            <a:gd name="T15" fmla="*/ 105 h 178"/>
                            <a:gd name="T16" fmla="*/ 58 w 67"/>
                            <a:gd name="T17" fmla="*/ 118 h 178"/>
                            <a:gd name="T18" fmla="*/ 53 w 67"/>
                            <a:gd name="T19" fmla="*/ 131 h 178"/>
                            <a:gd name="T20" fmla="*/ 44 w 67"/>
                            <a:gd name="T21" fmla="*/ 140 h 178"/>
                            <a:gd name="T22" fmla="*/ 29 w 67"/>
                            <a:gd name="T23" fmla="*/ 154 h 178"/>
                            <a:gd name="T24" fmla="*/ 0 w 67"/>
                            <a:gd name="T25" fmla="*/ 177 h 17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67" h="178">
                              <a:moveTo>
                                <a:pt x="64" y="0"/>
                              </a:moveTo>
                              <a:lnTo>
                                <a:pt x="62" y="25"/>
                              </a:lnTo>
                              <a:lnTo>
                                <a:pt x="60" y="42"/>
                              </a:lnTo>
                              <a:lnTo>
                                <a:pt x="63" y="55"/>
                              </a:lnTo>
                              <a:lnTo>
                                <a:pt x="65" y="68"/>
                              </a:lnTo>
                              <a:lnTo>
                                <a:pt x="66" y="81"/>
                              </a:lnTo>
                              <a:lnTo>
                                <a:pt x="65" y="94"/>
                              </a:lnTo>
                              <a:lnTo>
                                <a:pt x="63" y="105"/>
                              </a:lnTo>
                              <a:lnTo>
                                <a:pt x="58" y="118"/>
                              </a:lnTo>
                              <a:lnTo>
                                <a:pt x="53" y="131"/>
                              </a:lnTo>
                              <a:lnTo>
                                <a:pt x="44" y="140"/>
                              </a:lnTo>
                              <a:lnTo>
                                <a:pt x="29" y="154"/>
                              </a:lnTo>
                              <a:lnTo>
                                <a:pt x="0" y="17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cs-CZ"/>
                        </a:p>
                      </p:txBody>
                    </p:sp>
                  </p:grpSp>
                  <p:sp>
                    <p:nvSpPr>
                      <p:cNvPr id="76" name="Freeform 1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849" y="2807"/>
                        <a:ext cx="60" cy="90"/>
                      </a:xfrm>
                      <a:custGeom>
                        <a:avLst/>
                        <a:gdLst>
                          <a:gd name="T0" fmla="*/ 59 w 60"/>
                          <a:gd name="T1" fmla="*/ 83 h 90"/>
                          <a:gd name="T2" fmla="*/ 54 w 60"/>
                          <a:gd name="T3" fmla="*/ 86 h 90"/>
                          <a:gd name="T4" fmla="*/ 43 w 60"/>
                          <a:gd name="T5" fmla="*/ 88 h 90"/>
                          <a:gd name="T6" fmla="*/ 31 w 60"/>
                          <a:gd name="T7" fmla="*/ 89 h 90"/>
                          <a:gd name="T8" fmla="*/ 26 w 60"/>
                          <a:gd name="T9" fmla="*/ 87 h 90"/>
                          <a:gd name="T10" fmla="*/ 14 w 60"/>
                          <a:gd name="T11" fmla="*/ 75 h 90"/>
                          <a:gd name="T12" fmla="*/ 8 w 60"/>
                          <a:gd name="T13" fmla="*/ 66 h 90"/>
                          <a:gd name="T14" fmla="*/ 3 w 60"/>
                          <a:gd name="T15" fmla="*/ 53 h 90"/>
                          <a:gd name="T16" fmla="*/ 1 w 60"/>
                          <a:gd name="T17" fmla="*/ 38 h 90"/>
                          <a:gd name="T18" fmla="*/ 1 w 60"/>
                          <a:gd name="T19" fmla="*/ 28 h 90"/>
                          <a:gd name="T20" fmla="*/ 0 w 60"/>
                          <a:gd name="T21" fmla="*/ 16 h 90"/>
                          <a:gd name="T22" fmla="*/ 3 w 60"/>
                          <a:gd name="T23" fmla="*/ 0 h 9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60" h="90">
                            <a:moveTo>
                              <a:pt x="59" y="83"/>
                            </a:moveTo>
                            <a:lnTo>
                              <a:pt x="54" y="86"/>
                            </a:lnTo>
                            <a:lnTo>
                              <a:pt x="43" y="88"/>
                            </a:lnTo>
                            <a:lnTo>
                              <a:pt x="31" y="89"/>
                            </a:lnTo>
                            <a:lnTo>
                              <a:pt x="26" y="87"/>
                            </a:lnTo>
                            <a:lnTo>
                              <a:pt x="14" y="75"/>
                            </a:lnTo>
                            <a:lnTo>
                              <a:pt x="8" y="66"/>
                            </a:lnTo>
                            <a:lnTo>
                              <a:pt x="3" y="53"/>
                            </a:lnTo>
                            <a:lnTo>
                              <a:pt x="1" y="38"/>
                            </a:lnTo>
                            <a:lnTo>
                              <a:pt x="1" y="28"/>
                            </a:lnTo>
                            <a:lnTo>
                              <a:pt x="0" y="16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</p:grpSp>
              <p:sp>
                <p:nvSpPr>
                  <p:cNvPr id="70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4854" y="3568"/>
                    <a:ext cx="97" cy="78"/>
                  </a:xfrm>
                  <a:custGeom>
                    <a:avLst/>
                    <a:gdLst>
                      <a:gd name="T0" fmla="*/ 96 w 97"/>
                      <a:gd name="T1" fmla="*/ 77 h 78"/>
                      <a:gd name="T2" fmla="*/ 73 w 97"/>
                      <a:gd name="T3" fmla="*/ 71 h 78"/>
                      <a:gd name="T4" fmla="*/ 58 w 97"/>
                      <a:gd name="T5" fmla="*/ 63 h 78"/>
                      <a:gd name="T6" fmla="*/ 49 w 97"/>
                      <a:gd name="T7" fmla="*/ 60 h 78"/>
                      <a:gd name="T8" fmla="*/ 36 w 97"/>
                      <a:gd name="T9" fmla="*/ 53 h 78"/>
                      <a:gd name="T10" fmla="*/ 24 w 97"/>
                      <a:gd name="T11" fmla="*/ 43 h 78"/>
                      <a:gd name="T12" fmla="*/ 15 w 97"/>
                      <a:gd name="T13" fmla="*/ 35 h 78"/>
                      <a:gd name="T14" fmla="*/ 12 w 97"/>
                      <a:gd name="T15" fmla="*/ 28 h 78"/>
                      <a:gd name="T16" fmla="*/ 8 w 97"/>
                      <a:gd name="T17" fmla="*/ 22 h 78"/>
                      <a:gd name="T18" fmla="*/ 3 w 97"/>
                      <a:gd name="T19" fmla="*/ 11 h 78"/>
                      <a:gd name="T20" fmla="*/ 0 w 97"/>
                      <a:gd name="T21" fmla="*/ 0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7" h="78">
                        <a:moveTo>
                          <a:pt x="96" y="77"/>
                        </a:moveTo>
                        <a:lnTo>
                          <a:pt x="73" y="71"/>
                        </a:lnTo>
                        <a:lnTo>
                          <a:pt x="58" y="63"/>
                        </a:lnTo>
                        <a:lnTo>
                          <a:pt x="49" y="60"/>
                        </a:lnTo>
                        <a:lnTo>
                          <a:pt x="36" y="53"/>
                        </a:lnTo>
                        <a:lnTo>
                          <a:pt x="24" y="43"/>
                        </a:lnTo>
                        <a:lnTo>
                          <a:pt x="15" y="35"/>
                        </a:lnTo>
                        <a:lnTo>
                          <a:pt x="12" y="28"/>
                        </a:lnTo>
                        <a:lnTo>
                          <a:pt x="8" y="22"/>
                        </a:lnTo>
                        <a:lnTo>
                          <a:pt x="3" y="1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62" name="Group 132"/>
            <p:cNvGrpSpPr>
              <a:grpSpLocks noChangeAspect="1"/>
            </p:cNvGrpSpPr>
            <p:nvPr/>
          </p:nvGrpSpPr>
          <p:grpSpPr bwMode="auto">
            <a:xfrm>
              <a:off x="4859" y="3612"/>
              <a:ext cx="811" cy="708"/>
              <a:chOff x="4859" y="3612"/>
              <a:chExt cx="811" cy="708"/>
            </a:xfrm>
          </p:grpSpPr>
          <p:sp>
            <p:nvSpPr>
              <p:cNvPr id="63" name="Freeform 133"/>
              <p:cNvSpPr>
                <a:spLocks noChangeAspect="1"/>
              </p:cNvSpPr>
              <p:nvPr/>
            </p:nvSpPr>
            <p:spPr bwMode="auto">
              <a:xfrm>
                <a:off x="4881" y="3612"/>
                <a:ext cx="576" cy="417"/>
              </a:xfrm>
              <a:custGeom>
                <a:avLst/>
                <a:gdLst>
                  <a:gd name="T0" fmla="*/ 575 w 576"/>
                  <a:gd name="T1" fmla="*/ 100 h 417"/>
                  <a:gd name="T2" fmla="*/ 555 w 576"/>
                  <a:gd name="T3" fmla="*/ 92 h 417"/>
                  <a:gd name="T4" fmla="*/ 458 w 576"/>
                  <a:gd name="T5" fmla="*/ 0 h 417"/>
                  <a:gd name="T6" fmla="*/ 421 w 576"/>
                  <a:gd name="T7" fmla="*/ 44 h 417"/>
                  <a:gd name="T8" fmla="*/ 388 w 576"/>
                  <a:gd name="T9" fmla="*/ 76 h 417"/>
                  <a:gd name="T10" fmla="*/ 334 w 576"/>
                  <a:gd name="T11" fmla="*/ 125 h 417"/>
                  <a:gd name="T12" fmla="*/ 281 w 576"/>
                  <a:gd name="T13" fmla="*/ 167 h 417"/>
                  <a:gd name="T14" fmla="*/ 252 w 576"/>
                  <a:gd name="T15" fmla="*/ 190 h 417"/>
                  <a:gd name="T16" fmla="*/ 189 w 576"/>
                  <a:gd name="T17" fmla="*/ 230 h 417"/>
                  <a:gd name="T18" fmla="*/ 145 w 576"/>
                  <a:gd name="T19" fmla="*/ 258 h 417"/>
                  <a:gd name="T20" fmla="*/ 115 w 576"/>
                  <a:gd name="T21" fmla="*/ 276 h 417"/>
                  <a:gd name="T22" fmla="*/ 83 w 576"/>
                  <a:gd name="T23" fmla="*/ 290 h 417"/>
                  <a:gd name="T24" fmla="*/ 39 w 576"/>
                  <a:gd name="T25" fmla="*/ 308 h 417"/>
                  <a:gd name="T26" fmla="*/ 17 w 576"/>
                  <a:gd name="T27" fmla="*/ 315 h 417"/>
                  <a:gd name="T28" fmla="*/ 0 w 576"/>
                  <a:gd name="T29" fmla="*/ 319 h 417"/>
                  <a:gd name="T30" fmla="*/ 55 w 576"/>
                  <a:gd name="T31" fmla="*/ 416 h 417"/>
                  <a:gd name="T32" fmla="*/ 237 w 576"/>
                  <a:gd name="T33" fmla="*/ 340 h 417"/>
                  <a:gd name="T34" fmla="*/ 399 w 576"/>
                  <a:gd name="T35" fmla="*/ 248 h 417"/>
                  <a:gd name="T36" fmla="*/ 507 w 576"/>
                  <a:gd name="T37" fmla="*/ 165 h 417"/>
                  <a:gd name="T38" fmla="*/ 575 w 576"/>
                  <a:gd name="T39" fmla="*/ 10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6" h="417">
                    <a:moveTo>
                      <a:pt x="575" y="100"/>
                    </a:moveTo>
                    <a:lnTo>
                      <a:pt x="555" y="92"/>
                    </a:lnTo>
                    <a:lnTo>
                      <a:pt x="458" y="0"/>
                    </a:lnTo>
                    <a:lnTo>
                      <a:pt x="421" y="44"/>
                    </a:lnTo>
                    <a:lnTo>
                      <a:pt x="388" y="76"/>
                    </a:lnTo>
                    <a:lnTo>
                      <a:pt x="334" y="125"/>
                    </a:lnTo>
                    <a:lnTo>
                      <a:pt x="281" y="167"/>
                    </a:lnTo>
                    <a:lnTo>
                      <a:pt x="252" y="190"/>
                    </a:lnTo>
                    <a:lnTo>
                      <a:pt x="189" y="230"/>
                    </a:lnTo>
                    <a:lnTo>
                      <a:pt x="145" y="258"/>
                    </a:lnTo>
                    <a:lnTo>
                      <a:pt x="115" y="276"/>
                    </a:lnTo>
                    <a:lnTo>
                      <a:pt x="83" y="290"/>
                    </a:lnTo>
                    <a:lnTo>
                      <a:pt x="39" y="308"/>
                    </a:lnTo>
                    <a:lnTo>
                      <a:pt x="17" y="315"/>
                    </a:lnTo>
                    <a:lnTo>
                      <a:pt x="0" y="319"/>
                    </a:lnTo>
                    <a:lnTo>
                      <a:pt x="55" y="416"/>
                    </a:lnTo>
                    <a:lnTo>
                      <a:pt x="237" y="340"/>
                    </a:lnTo>
                    <a:lnTo>
                      <a:pt x="399" y="248"/>
                    </a:lnTo>
                    <a:lnTo>
                      <a:pt x="507" y="165"/>
                    </a:lnTo>
                    <a:lnTo>
                      <a:pt x="575" y="1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" name="Freeform 134"/>
              <p:cNvSpPr>
                <a:spLocks noChangeAspect="1"/>
              </p:cNvSpPr>
              <p:nvPr/>
            </p:nvSpPr>
            <p:spPr bwMode="auto">
              <a:xfrm>
                <a:off x="4859" y="3697"/>
                <a:ext cx="811" cy="623"/>
              </a:xfrm>
              <a:custGeom>
                <a:avLst/>
                <a:gdLst>
                  <a:gd name="T0" fmla="*/ 810 w 811"/>
                  <a:gd name="T1" fmla="*/ 146 h 623"/>
                  <a:gd name="T2" fmla="*/ 265 w 811"/>
                  <a:gd name="T3" fmla="*/ 622 h 623"/>
                  <a:gd name="T4" fmla="*/ 0 w 811"/>
                  <a:gd name="T5" fmla="*/ 320 h 623"/>
                  <a:gd name="T6" fmla="*/ 43 w 811"/>
                  <a:gd name="T7" fmla="*/ 310 h 623"/>
                  <a:gd name="T8" fmla="*/ 128 w 811"/>
                  <a:gd name="T9" fmla="*/ 280 h 623"/>
                  <a:gd name="T10" fmla="*/ 171 w 811"/>
                  <a:gd name="T11" fmla="*/ 264 h 623"/>
                  <a:gd name="T12" fmla="*/ 192 w 811"/>
                  <a:gd name="T13" fmla="*/ 258 h 623"/>
                  <a:gd name="T14" fmla="*/ 229 w 811"/>
                  <a:gd name="T15" fmla="*/ 239 h 623"/>
                  <a:gd name="T16" fmla="*/ 257 w 811"/>
                  <a:gd name="T17" fmla="*/ 225 h 623"/>
                  <a:gd name="T18" fmla="*/ 289 w 811"/>
                  <a:gd name="T19" fmla="*/ 208 h 623"/>
                  <a:gd name="T20" fmla="*/ 326 w 811"/>
                  <a:gd name="T21" fmla="*/ 190 h 623"/>
                  <a:gd name="T22" fmla="*/ 375 w 811"/>
                  <a:gd name="T23" fmla="*/ 163 h 623"/>
                  <a:gd name="T24" fmla="*/ 420 w 811"/>
                  <a:gd name="T25" fmla="*/ 133 h 623"/>
                  <a:gd name="T26" fmla="*/ 472 w 811"/>
                  <a:gd name="T27" fmla="*/ 96 h 623"/>
                  <a:gd name="T28" fmla="*/ 508 w 811"/>
                  <a:gd name="T29" fmla="*/ 67 h 623"/>
                  <a:gd name="T30" fmla="*/ 551 w 811"/>
                  <a:gd name="T31" fmla="*/ 30 h 623"/>
                  <a:gd name="T32" fmla="*/ 585 w 811"/>
                  <a:gd name="T33" fmla="*/ 0 h 623"/>
                  <a:gd name="T34" fmla="*/ 810 w 811"/>
                  <a:gd name="T35" fmla="*/ 146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1" h="623">
                    <a:moveTo>
                      <a:pt x="810" y="146"/>
                    </a:moveTo>
                    <a:lnTo>
                      <a:pt x="265" y="622"/>
                    </a:lnTo>
                    <a:lnTo>
                      <a:pt x="0" y="320"/>
                    </a:lnTo>
                    <a:lnTo>
                      <a:pt x="43" y="310"/>
                    </a:lnTo>
                    <a:lnTo>
                      <a:pt x="128" y="280"/>
                    </a:lnTo>
                    <a:lnTo>
                      <a:pt x="171" y="264"/>
                    </a:lnTo>
                    <a:lnTo>
                      <a:pt x="192" y="258"/>
                    </a:lnTo>
                    <a:lnTo>
                      <a:pt x="229" y="239"/>
                    </a:lnTo>
                    <a:lnTo>
                      <a:pt x="257" y="225"/>
                    </a:lnTo>
                    <a:lnTo>
                      <a:pt x="289" y="208"/>
                    </a:lnTo>
                    <a:lnTo>
                      <a:pt x="326" y="190"/>
                    </a:lnTo>
                    <a:lnTo>
                      <a:pt x="375" y="163"/>
                    </a:lnTo>
                    <a:lnTo>
                      <a:pt x="420" y="133"/>
                    </a:lnTo>
                    <a:lnTo>
                      <a:pt x="472" y="96"/>
                    </a:lnTo>
                    <a:lnTo>
                      <a:pt x="508" y="67"/>
                    </a:lnTo>
                    <a:lnTo>
                      <a:pt x="551" y="30"/>
                    </a:lnTo>
                    <a:lnTo>
                      <a:pt x="585" y="0"/>
                    </a:lnTo>
                    <a:lnTo>
                      <a:pt x="810" y="146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33" name="Rectangle 4"/>
          <p:cNvSpPr txBox="1">
            <a:spLocks noChangeArrowheads="1"/>
          </p:cNvSpPr>
          <p:nvPr/>
        </p:nvSpPr>
        <p:spPr bwMode="auto">
          <a:xfrm>
            <a:off x="1686997" y="273118"/>
            <a:ext cx="7178721" cy="7499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Magnetické pole cívky s proudem</a:t>
            </a:r>
          </a:p>
        </p:txBody>
      </p:sp>
      <p:sp>
        <p:nvSpPr>
          <p:cNvPr id="2" name="Obdélník 1"/>
          <p:cNvSpPr/>
          <p:nvPr/>
        </p:nvSpPr>
        <p:spPr>
          <a:xfrm>
            <a:off x="3575039" y="1025002"/>
            <a:ext cx="3558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2800" i="1" u="sng" dirty="0" err="1">
                <a:solidFill>
                  <a:srgbClr val="FF0000"/>
                </a:solidFill>
                <a:cs typeface="Arial" panose="020B0604020202020204" pitchFamily="34" charset="0"/>
              </a:rPr>
              <a:t>Ampérovo</a:t>
            </a:r>
            <a:r>
              <a:rPr lang="cs-CZ" altLang="cs-CZ" sz="2800" i="1" u="sng" dirty="0">
                <a:solidFill>
                  <a:srgbClr val="FF0000"/>
                </a:solidFill>
                <a:cs typeface="Arial" panose="020B0604020202020204" pitchFamily="34" charset="0"/>
              </a:rPr>
              <a:t> pravidlo </a:t>
            </a:r>
          </a:p>
          <a:p>
            <a:pPr algn="ctr"/>
            <a:r>
              <a:rPr lang="cs-CZ" altLang="cs-CZ" sz="2800" i="1" u="sng" dirty="0">
                <a:solidFill>
                  <a:srgbClr val="FF0000"/>
                </a:solidFill>
                <a:cs typeface="Arial" panose="020B0604020202020204" pitchFamily="34" charset="0"/>
              </a:rPr>
              <a:t>pravé ruky</a:t>
            </a:r>
            <a:r>
              <a:rPr lang="cs-CZ" altLang="cs-CZ" u="sng" dirty="0">
                <a:cs typeface="Arial" panose="020B0604020202020204" pitchFamily="34" charset="0"/>
              </a:rPr>
              <a:t>:</a:t>
            </a:r>
            <a:endParaRPr lang="cs-CZ" dirty="0"/>
          </a:p>
        </p:txBody>
      </p:sp>
      <p:sp>
        <p:nvSpPr>
          <p:cNvPr id="134" name="Obdélník 133"/>
          <p:cNvSpPr/>
          <p:nvPr/>
        </p:nvSpPr>
        <p:spPr>
          <a:xfrm>
            <a:off x="704358" y="450518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2400" b="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Položíme-li pravou ruku na cívku tak, aby zahnuté prsty ukazovaly směr proudu v jejích závitech, potom odtažený palec ukazuje  </a:t>
            </a:r>
            <a:r>
              <a:rPr lang="cs-CZ" altLang="cs-CZ" sz="2400" i="1" u="sng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severní pól cívky</a:t>
            </a:r>
            <a:r>
              <a:rPr lang="cs-CZ" altLang="cs-CZ" sz="2400" b="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.“ </a:t>
            </a:r>
            <a:endParaRPr lang="cs-CZ" sz="24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6" name="Rectangle 65"/>
          <p:cNvSpPr>
            <a:spLocks noChangeArrowheads="1"/>
          </p:cNvSpPr>
          <p:nvPr/>
        </p:nvSpPr>
        <p:spPr bwMode="auto">
          <a:xfrm>
            <a:off x="8636025" y="4100971"/>
            <a:ext cx="546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k-SK" alt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48" name="Tlačítko akce: Domů 47">
            <a:hlinkClick r:id="rId9" action="ppaction://hlinksldjump" highlightClick="1"/>
          </p:cNvPr>
          <p:cNvSpPr/>
          <p:nvPr/>
        </p:nvSpPr>
        <p:spPr bwMode="auto">
          <a:xfrm>
            <a:off x="8505074" y="174362"/>
            <a:ext cx="545910" cy="641444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4" grpId="0"/>
      <p:bldP spid="133" grpId="0" animBg="1"/>
      <p:bldP spid="2" grpId="0"/>
      <p:bldP spid="134" grpId="0"/>
      <p:bldP spid="136" grpId="0"/>
      <p:bldP spid="4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B4D7EB"/>
      </a:accent1>
      <a:accent2>
        <a:srgbClr val="183883"/>
      </a:accent2>
      <a:accent3>
        <a:srgbClr val="FFFFFF"/>
      </a:accent3>
      <a:accent4>
        <a:srgbClr val="00006C"/>
      </a:accent4>
      <a:accent5>
        <a:srgbClr val="D6E8F3"/>
      </a:accent5>
      <a:accent6>
        <a:srgbClr val="153276"/>
      </a:accent6>
      <a:hlink>
        <a:srgbClr val="365B91"/>
      </a:hlink>
      <a:folHlink>
        <a:srgbClr val="97C6E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</TotalTime>
  <Words>1239</Words>
  <Application>Microsoft Office PowerPoint</Application>
  <PresentationFormat>Předvádění na obrazovce (4:3)</PresentationFormat>
  <Paragraphs>181</Paragraphs>
  <Slides>29</Slides>
  <Notes>26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Comic Sans MS</vt:lpstr>
      <vt:lpstr>Times New Roman</vt:lpstr>
      <vt:lpstr>Wingdings</vt:lpstr>
      <vt:lpstr>Default Design</vt:lpstr>
      <vt:lpstr>Rovnica</vt:lpstr>
      <vt:lpstr>Rastrový obrázek</vt:lpstr>
      <vt:lpstr>Elektromagnetické  jevy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Bubbles Template</dc:title>
  <dc:creator>Presentation Magazine</dc:creator>
  <cp:lastModifiedBy>Mikšová Hana</cp:lastModifiedBy>
  <cp:revision>130</cp:revision>
  <dcterms:created xsi:type="dcterms:W3CDTF">2005-02-28T14:06:28Z</dcterms:created>
  <dcterms:modified xsi:type="dcterms:W3CDTF">2021-01-10T17:43:28Z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