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9"/>
  </p:notesMasterIdLst>
  <p:sldIdLst>
    <p:sldId id="256" r:id="rId2"/>
    <p:sldId id="257" r:id="rId3"/>
    <p:sldId id="266" r:id="rId4"/>
    <p:sldId id="279" r:id="rId5"/>
    <p:sldId id="280" r:id="rId6"/>
    <p:sldId id="281" r:id="rId7"/>
    <p:sldId id="264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26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0941" autoAdjust="0"/>
  </p:normalViewPr>
  <p:slideViewPr>
    <p:cSldViewPr>
      <p:cViewPr varScale="1">
        <p:scale>
          <a:sx n="65" d="100"/>
          <a:sy n="65" d="100"/>
        </p:scale>
        <p:origin x="153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0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324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AC04FF-F2AD-4D03-B083-525C695CD0FE}" type="datetimeFigureOut">
              <a:rPr lang="cs-CZ" smtClean="0"/>
              <a:t>01.11.2020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9EDA8B-DF92-454E-951C-CBC509FC4B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74754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9EDA8B-DF92-454E-951C-CBC509FC4BB3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6431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227ED4-B38A-47D9-A7A2-2CA5706A54A5}" type="slidenum">
              <a:rPr lang="sk-SK"/>
              <a:pPr/>
              <a:t>7</a:t>
            </a:fld>
            <a:endParaRPr lang="sk-SK"/>
          </a:p>
        </p:txBody>
      </p:sp>
      <p:sp>
        <p:nvSpPr>
          <p:cNvPr id="282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134"/>
            <a:ext cx="5029200" cy="4115028"/>
          </a:xfrm>
          <a:ln/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BF16B86-A335-4EE1-B3D4-E8B3B7A3E8E1}" type="datetime1">
              <a:rPr lang="cs-CZ" smtClean="0"/>
              <a:t>01.11.2020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r>
              <a:rPr lang="cs-CZ"/>
              <a:t>Autorem materiálu a všech jeho částí, není-li uvedeno jinak, je Petra Kejkrtová. Dostupné z Metodického portálu www.rvp.cz, ISSN: 1802-4785, financovaného z ESF a státního rozpočtu ČR. Provozuje Národní ústav pro vzdělávání, školské poradenské zařízení zařízení pro další vzdělávání pedagogických pracovníků (NÚV).</a:t>
            </a:r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95C1553-5D48-48E8-9337-CA2D7FBD6D0D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C022B-96D2-47DC-B609-F553001CA3DF}" type="datetime1">
              <a:rPr lang="cs-CZ" smtClean="0"/>
              <a:t>01.11.2020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Autorem materiálu a všech jeho částí, není-li uvedeno jinak, je Petra Kejkrtová. Dostupné z Metodického portálu www.rvp.cz, ISSN: 1802-4785, financovaného z ESF a státního rozpočtu ČR. Provozuje Národní ústav pro vzdělávání, školské poradenské zařízení zařízení pro další vzdělávání pedagogických pracovníků (NÚV).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C1553-5D48-48E8-9337-CA2D7FBD6D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79D0E71A-3D8A-48A5-8747-860C47D8EF8B}" type="datetime1">
              <a:rPr lang="cs-CZ" smtClean="0"/>
              <a:t>01.11.2020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r>
              <a:rPr lang="cs-CZ"/>
              <a:t>Autorem materiálu a všech jeho částí, není-li uvedeno jinak, je Petra Kejkrtová. Dostupné z Metodického portálu www.rvp.cz, ISSN: 1802-4785, financovaného z ESF a státního rozpočtu ČR. Provozuje Národní ústav pro vzdělávání, školské poradenské zařízení zařízení pro další vzdělávání pedagogických pracovníků (NÚV).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95C1553-5D48-48E8-9337-CA2D7FBD6D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85F6A-ABA3-42A7-ADDE-4B15A1B022AE}" type="datetime1">
              <a:rPr lang="cs-CZ" smtClean="0"/>
              <a:t>01.11.2020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Autorem materiálu a všech jeho částí, není-li uvedeno jinak, je Petra Kejkrtová. Dostupné z Metodického portálu www.rvp.cz, ISSN: 1802-4785, financovaného z ESF a státního rozpočtu ČR. Provozuje Národní ústav pro vzdělávání, školské poradenské zařízení zařízení pro další vzdělávání pedagogických pracovníků (NÚV).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C1553-5D48-48E8-9337-CA2D7FBD6D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7F21BE3-76AA-490E-BD07-1860B29E1202}" type="datetime1">
              <a:rPr lang="cs-CZ" smtClean="0"/>
              <a:t>01.11.2020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r>
              <a:rPr lang="cs-CZ"/>
              <a:t>Autorem materiálu a všech jeho částí, není-li uvedeno jinak, je Petra Kejkrtová. Dostupné z Metodického portálu www.rvp.cz, ISSN: 1802-4785, financovaného z ESF a státního rozpočtu ČR. Provozuje Národní ústav pro vzdělávání, školské poradenské zařízení zařízení pro další vzdělávání pedagogických pracovníků (NÚV).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C95C1553-5D48-48E8-9337-CA2D7FBD6D0D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AB5AB-66F4-4942-825D-0E4F786F30E3}" type="datetime1">
              <a:rPr lang="cs-CZ" smtClean="0"/>
              <a:t>01.11.2020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Autorem materiálu a všech jeho částí, není-li uvedeno jinak, je Petra Kejkrtová. Dostupné z Metodického portálu www.rvp.cz, ISSN: 1802-4785, financovaného z ESF a státního rozpočtu ČR. Provozuje Národní ústav pro vzdělávání, školské poradenské zařízení zařízení pro další vzdělávání pedagogických pracovníků (NÚV).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C1553-5D48-48E8-9337-CA2D7FBD6D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E86D2-7E3C-4742-A6D9-1C3EB0B0481D}" type="datetime1">
              <a:rPr lang="cs-CZ" smtClean="0"/>
              <a:t>01.11.2020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Autorem materiálu a všech jeho částí, není-li uvedeno jinak, je Petra Kejkrtová. Dostupné z Metodického portálu www.rvp.cz, ISSN: 1802-4785, financovaného z ESF a státního rozpočtu ČR. Provozuje Národní ústav pro vzdělávání, školské poradenské zařízení zařízení pro další vzdělávání pedagogických pracovníků (NÚV).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C1553-5D48-48E8-9337-CA2D7FBD6D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99FDB-668D-42B0-A81C-2B7813F61846}" type="datetime1">
              <a:rPr lang="cs-CZ" smtClean="0"/>
              <a:t>01.11.2020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Autorem materiálu a všech jeho částí, není-li uvedeno jinak, je Petra Kejkrtová. Dostupné z Metodického portálu www.rvp.cz, ISSN: 1802-4785, financovaného z ESF a státního rozpočtu ČR. Provozuje Národní ústav pro vzdělávání, školské poradenské zařízení zařízení pro další vzdělávání pedagogických pracovníků (NÚV).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C1553-5D48-48E8-9337-CA2D7FBD6D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D06BB2E-28D2-4AF5-B87E-89C2CC66AAC7}" type="datetime1">
              <a:rPr lang="cs-CZ" smtClean="0"/>
              <a:t>01.11.2020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r>
              <a:rPr lang="cs-CZ"/>
              <a:t>Autorem materiálu a všech jeho částí, není-li uvedeno jinak, je Petra Kejkrtová. Dostupné z Metodického portálu www.rvp.cz, ISSN: 1802-4785, financovaného z ESF a státního rozpočtu ČR. Provozuje Národní ústav pro vzdělávání, školské poradenské zařízení zařízení pro další vzdělávání pedagogických pracovníků (NÚV).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C1553-5D48-48E8-9337-CA2D7FBD6D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9A915-7E57-4723-8FEF-337C90021233}" type="datetime1">
              <a:rPr lang="cs-CZ" smtClean="0"/>
              <a:t>01.11.2020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Autorem materiálu a všech jeho částí, není-li uvedeno jinak, je Petra Kejkrtová. Dostupné z Metodického portálu www.rvp.cz, ISSN: 1802-4785, financovaného z ESF a státního rozpočtu ČR. Provozuje Národní ústav pro vzdělávání, školské poradenské zařízení zařízení pro další vzdělávání pedagogických pracovníků (NÚV).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C1553-5D48-48E8-9337-CA2D7FBD6D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9015A-28E9-4EC2-B69B-9F122839CCBF}" type="datetime1">
              <a:rPr lang="cs-CZ" smtClean="0"/>
              <a:t>01.11.2020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Autorem materiálu a všech jeho částí, není-li uvedeno jinak, je Petra Kejkrtová. Dostupné z Metodického portálu www.rvp.cz, ISSN: 1802-4785, financovaného z ESF a státního rozpočtu ČR. Provozuje Národní ústav pro vzdělávání, školské poradenské zařízení zařízení pro další vzdělávání pedagogických pracovníků (NÚV).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C1553-5D48-48E8-9337-CA2D7FBD6D0D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9A6A416D-4E2C-46CB-917A-F821D03A4C80}" type="datetime1">
              <a:rPr lang="cs-CZ" smtClean="0"/>
              <a:t>01.11.2020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r>
              <a:rPr lang="cs-CZ"/>
              <a:t>Autorem materiálu a všech jeho částí, není-li uvedeno jinak, je Petra Kejkrtová. Dostupné z Metodického portálu www.rvp.cz, ISSN: 1802-4785, financovaného z ESF a státního rozpočtu ČR. Provozuje Národní ústav pro vzdělávání, školské poradenské zařízení zařízení pro další vzdělávání pedagogických pracovníků (NÚV).</a:t>
            </a:r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95C1553-5D48-48E8-9337-CA2D7FBD6D0D}" type="slidenum">
              <a:rPr lang="cs-CZ" smtClean="0"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187624" y="6021288"/>
            <a:ext cx="6408712" cy="720080"/>
          </a:xfrm>
        </p:spPr>
        <p:txBody>
          <a:bodyPr/>
          <a:lstStyle/>
          <a:p>
            <a:pPr algn="just"/>
            <a:r>
              <a:rPr lang="cs-CZ" dirty="0">
                <a:latin typeface="Arial" pitchFamily="34" charset="0"/>
                <a:cs typeface="Arial" pitchFamily="34" charset="0"/>
              </a:rPr>
              <a:t>).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971600" y="3068960"/>
            <a:ext cx="6572482" cy="1753294"/>
          </a:xfrm>
        </p:spPr>
        <p:txBody>
          <a:bodyPr>
            <a:normAutofit fontScale="90000"/>
          </a:bodyPr>
          <a:lstStyle/>
          <a:p>
            <a:r>
              <a:rPr lang="cs-CZ" sz="5400" b="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     Sériové řazení rezistorů (za sebou)</a:t>
            </a:r>
          </a:p>
        </p:txBody>
      </p:sp>
    </p:spTree>
    <p:extLst>
      <p:ext uri="{BB962C8B-B14F-4D97-AF65-F5344CB8AC3E}">
        <p14:creationId xmlns:p14="http://schemas.microsoft.com/office/powerpoint/2010/main" val="3128541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2399189" y="3522496"/>
            <a:ext cx="4716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chemeClr val="tx2">
                    <a:lumMod val="75000"/>
                  </a:schemeClr>
                </a:solidFill>
              </a:rPr>
              <a:t>R</a:t>
            </a:r>
            <a:r>
              <a:rPr lang="cs-CZ" sz="2400" baseline="-25000" dirty="0">
                <a:solidFill>
                  <a:schemeClr val="tx2">
                    <a:lumMod val="75000"/>
                  </a:schemeClr>
                </a:solidFill>
              </a:rPr>
              <a:t>1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607462" y="3522496"/>
            <a:ext cx="4716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chemeClr val="tx2">
                    <a:lumMod val="75000"/>
                  </a:schemeClr>
                </a:solidFill>
              </a:rPr>
              <a:t>R</a:t>
            </a:r>
            <a:r>
              <a:rPr lang="cs-CZ" sz="2400" baseline="-25000" dirty="0">
                <a:solidFill>
                  <a:schemeClr val="tx2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025525" y="3522496"/>
            <a:ext cx="4716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chemeClr val="tx2">
                    <a:lumMod val="75000"/>
                  </a:schemeClr>
                </a:solidFill>
              </a:rPr>
              <a:t>R</a:t>
            </a:r>
            <a:r>
              <a:rPr lang="cs-CZ" sz="2400" baseline="-25000" dirty="0">
                <a:solidFill>
                  <a:schemeClr val="tx2">
                    <a:lumMod val="75000"/>
                  </a:schemeClr>
                </a:solidFill>
              </a:rPr>
              <a:t>3</a:t>
            </a:r>
          </a:p>
        </p:txBody>
      </p:sp>
      <p:cxnSp>
        <p:nvCxnSpPr>
          <p:cNvPr id="8" name="Přímá spojnice 7"/>
          <p:cNvCxnSpPr/>
          <p:nvPr/>
        </p:nvCxnSpPr>
        <p:spPr>
          <a:xfrm>
            <a:off x="1663246" y="4244225"/>
            <a:ext cx="0" cy="13681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>
            <a:off x="1663246" y="5612377"/>
            <a:ext cx="120754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Vývojový diagram: spojnice 12"/>
          <p:cNvSpPr/>
          <p:nvPr/>
        </p:nvSpPr>
        <p:spPr>
          <a:xfrm>
            <a:off x="2887775" y="5324345"/>
            <a:ext cx="576064" cy="576064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487" y="2906546"/>
            <a:ext cx="6223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1953" y="2906546"/>
            <a:ext cx="6223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8846" y="2906546"/>
            <a:ext cx="6223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5" name="Přímá spojnice 14"/>
          <p:cNvCxnSpPr>
            <a:stCxn id="13" idx="6"/>
          </p:cNvCxnSpPr>
          <p:nvPr/>
        </p:nvCxnSpPr>
        <p:spPr>
          <a:xfrm>
            <a:off x="3463839" y="5612377"/>
            <a:ext cx="100771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1083" y="5523672"/>
            <a:ext cx="188913" cy="188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8" name="Přímá spojnice 17"/>
          <p:cNvCxnSpPr/>
          <p:nvPr/>
        </p:nvCxnSpPr>
        <p:spPr>
          <a:xfrm>
            <a:off x="6096919" y="4240888"/>
            <a:ext cx="0" cy="13681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>
            <a:stCxn id="1030" idx="3"/>
          </p:cNvCxnSpPr>
          <p:nvPr/>
        </p:nvCxnSpPr>
        <p:spPr>
          <a:xfrm>
            <a:off x="5199996" y="5618129"/>
            <a:ext cx="8985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3285" y="4185772"/>
            <a:ext cx="130461" cy="1304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598889" y="4185772"/>
            <a:ext cx="135294" cy="1304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7462" y="1903965"/>
            <a:ext cx="6223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2" name="Přímá spojnice 21"/>
          <p:cNvCxnSpPr/>
          <p:nvPr/>
        </p:nvCxnSpPr>
        <p:spPr>
          <a:xfrm flipV="1">
            <a:off x="1919980" y="3214521"/>
            <a:ext cx="0" cy="10297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>
            <a:endCxn id="1027" idx="1"/>
          </p:cNvCxnSpPr>
          <p:nvPr/>
        </p:nvCxnSpPr>
        <p:spPr>
          <a:xfrm>
            <a:off x="1919980" y="3214521"/>
            <a:ext cx="34750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>
            <a:stCxn id="1027" idx="3"/>
          </p:cNvCxnSpPr>
          <p:nvPr/>
        </p:nvCxnSpPr>
        <p:spPr>
          <a:xfrm>
            <a:off x="2889787" y="3214521"/>
            <a:ext cx="2860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>
            <a:off x="3175807" y="3214521"/>
            <a:ext cx="0" cy="10297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" name="Přímá spojnice 1023"/>
          <p:cNvCxnSpPr/>
          <p:nvPr/>
        </p:nvCxnSpPr>
        <p:spPr>
          <a:xfrm flipV="1">
            <a:off x="3360140" y="3214521"/>
            <a:ext cx="0" cy="10297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4" name="Přímá spojnice 1033"/>
          <p:cNvCxnSpPr>
            <a:endCxn id="1028" idx="1"/>
          </p:cNvCxnSpPr>
          <p:nvPr/>
        </p:nvCxnSpPr>
        <p:spPr>
          <a:xfrm>
            <a:off x="3360140" y="3214521"/>
            <a:ext cx="2618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6" name="Přímá spojnice 1035"/>
          <p:cNvCxnSpPr>
            <a:stCxn id="1028" idx="3"/>
          </p:cNvCxnSpPr>
          <p:nvPr/>
        </p:nvCxnSpPr>
        <p:spPr>
          <a:xfrm>
            <a:off x="4244253" y="3214521"/>
            <a:ext cx="22730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8" name="Přímá spojnice 1037"/>
          <p:cNvCxnSpPr/>
          <p:nvPr/>
        </p:nvCxnSpPr>
        <p:spPr>
          <a:xfrm>
            <a:off x="4471558" y="3214521"/>
            <a:ext cx="9360" cy="10364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0" name="Přímá spojnice 1039"/>
          <p:cNvCxnSpPr/>
          <p:nvPr/>
        </p:nvCxnSpPr>
        <p:spPr>
          <a:xfrm flipV="1">
            <a:off x="4656284" y="3214521"/>
            <a:ext cx="0" cy="10297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2" name="Přímá spojnice 1041"/>
          <p:cNvCxnSpPr>
            <a:endCxn id="1029" idx="1"/>
          </p:cNvCxnSpPr>
          <p:nvPr/>
        </p:nvCxnSpPr>
        <p:spPr>
          <a:xfrm>
            <a:off x="4656284" y="3214521"/>
            <a:ext cx="23256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4" name="Přímá spojnice 1043"/>
          <p:cNvCxnSpPr>
            <a:stCxn id="1029" idx="3"/>
          </p:cNvCxnSpPr>
          <p:nvPr/>
        </p:nvCxnSpPr>
        <p:spPr>
          <a:xfrm>
            <a:off x="5511146" y="3214521"/>
            <a:ext cx="29726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6" name="Přímá spojnice 1045"/>
          <p:cNvCxnSpPr/>
          <p:nvPr/>
        </p:nvCxnSpPr>
        <p:spPr>
          <a:xfrm>
            <a:off x="5808412" y="3214521"/>
            <a:ext cx="0" cy="10364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8" name="Přímá spojnice 1047"/>
          <p:cNvCxnSpPr>
            <a:stCxn id="1032" idx="0"/>
          </p:cNvCxnSpPr>
          <p:nvPr/>
        </p:nvCxnSpPr>
        <p:spPr>
          <a:xfrm flipV="1">
            <a:off x="1666536" y="2211940"/>
            <a:ext cx="0" cy="19738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0" name="Přímá spojnice 1049"/>
          <p:cNvCxnSpPr>
            <a:endCxn id="1033" idx="1"/>
          </p:cNvCxnSpPr>
          <p:nvPr/>
        </p:nvCxnSpPr>
        <p:spPr>
          <a:xfrm>
            <a:off x="1663246" y="2211940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2" name="Přímá spojnice 1051"/>
          <p:cNvCxnSpPr>
            <a:stCxn id="1031" idx="0"/>
          </p:cNvCxnSpPr>
          <p:nvPr/>
        </p:nvCxnSpPr>
        <p:spPr>
          <a:xfrm flipH="1" flipV="1">
            <a:off x="6098515" y="2211940"/>
            <a:ext cx="1" cy="19738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4" name="Přímá spojnice 1053"/>
          <p:cNvCxnSpPr>
            <a:stCxn id="1033" idx="3"/>
          </p:cNvCxnSpPr>
          <p:nvPr/>
        </p:nvCxnSpPr>
        <p:spPr>
          <a:xfrm>
            <a:off x="4229762" y="2211940"/>
            <a:ext cx="186875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55" name="Picture 1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0174" y="4184386"/>
            <a:ext cx="131847" cy="1318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6" name="Picture 1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1513" y="4179931"/>
            <a:ext cx="128587" cy="128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7" name="Picture 1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7264" y="4190273"/>
            <a:ext cx="128587" cy="128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8" name="Picture 1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5846" y="4187646"/>
            <a:ext cx="128587" cy="128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9" name="Picture 1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591372" y="4190273"/>
            <a:ext cx="135268" cy="135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60" name="Picture 1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0782" y="4190273"/>
            <a:ext cx="135259" cy="135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61" name="Picture 1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6227" y="5517920"/>
            <a:ext cx="188913" cy="188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62" name="TextovéPole 1061"/>
          <p:cNvSpPr txBox="1"/>
          <p:nvPr/>
        </p:nvSpPr>
        <p:spPr>
          <a:xfrm>
            <a:off x="2986319" y="5387296"/>
            <a:ext cx="373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chemeClr val="tx2">
                    <a:lumMod val="75000"/>
                  </a:schemeClr>
                </a:solidFill>
                <a:latin typeface="Candara" pitchFamily="34" charset="0"/>
              </a:rPr>
              <a:t>A</a:t>
            </a:r>
          </a:p>
        </p:txBody>
      </p:sp>
      <p:sp>
        <p:nvSpPr>
          <p:cNvPr id="1063" name="TextovéPole 1062"/>
          <p:cNvSpPr txBox="1"/>
          <p:nvPr/>
        </p:nvSpPr>
        <p:spPr>
          <a:xfrm>
            <a:off x="2401345" y="2968023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chemeClr val="tx2">
                    <a:lumMod val="75000"/>
                  </a:schemeClr>
                </a:solidFill>
                <a:latin typeface="Candara" pitchFamily="34" charset="0"/>
              </a:rPr>
              <a:t>V</a:t>
            </a:r>
          </a:p>
        </p:txBody>
      </p:sp>
      <p:sp>
        <p:nvSpPr>
          <p:cNvPr id="1065" name="TextovéPole 1064"/>
          <p:cNvSpPr txBox="1"/>
          <p:nvPr/>
        </p:nvSpPr>
        <p:spPr>
          <a:xfrm>
            <a:off x="3755811" y="2983688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chemeClr val="tx2">
                    <a:lumMod val="75000"/>
                  </a:schemeClr>
                </a:solidFill>
                <a:latin typeface="Candara" pitchFamily="34" charset="0"/>
              </a:rPr>
              <a:t>V</a:t>
            </a:r>
          </a:p>
        </p:txBody>
      </p:sp>
      <p:sp>
        <p:nvSpPr>
          <p:cNvPr id="1067" name="Obdélník 1066"/>
          <p:cNvSpPr/>
          <p:nvPr/>
        </p:nvSpPr>
        <p:spPr>
          <a:xfrm>
            <a:off x="5011083" y="2983688"/>
            <a:ext cx="3545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sz="2400" dirty="0">
                <a:solidFill>
                  <a:srgbClr val="B13F9A">
                    <a:lumMod val="75000"/>
                  </a:srgbClr>
                </a:solidFill>
                <a:latin typeface="Candara" pitchFamily="34" charset="0"/>
              </a:rPr>
              <a:t>V</a:t>
            </a:r>
          </a:p>
        </p:txBody>
      </p:sp>
      <p:sp>
        <p:nvSpPr>
          <p:cNvPr id="1068" name="TextovéPole 1067"/>
          <p:cNvSpPr txBox="1"/>
          <p:nvPr/>
        </p:nvSpPr>
        <p:spPr>
          <a:xfrm>
            <a:off x="3755811" y="1981107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chemeClr val="tx2">
                    <a:lumMod val="75000"/>
                  </a:schemeClr>
                </a:solidFill>
                <a:latin typeface="Candara" pitchFamily="34" charset="0"/>
              </a:rPr>
              <a:t>V</a:t>
            </a:r>
          </a:p>
        </p:txBody>
      </p:sp>
      <p:sp>
        <p:nvSpPr>
          <p:cNvPr id="1069" name="TextovéPole 1068"/>
          <p:cNvSpPr txBox="1"/>
          <p:nvPr/>
        </p:nvSpPr>
        <p:spPr>
          <a:xfrm>
            <a:off x="4374035" y="5712585"/>
            <a:ext cx="3465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chemeClr val="tx2">
                    <a:lumMod val="75000"/>
                  </a:schemeClr>
                </a:solidFill>
                <a:latin typeface="Candara" pitchFamily="34" charset="0"/>
              </a:rPr>
              <a:t>+</a:t>
            </a:r>
          </a:p>
        </p:txBody>
      </p:sp>
      <p:sp>
        <p:nvSpPr>
          <p:cNvPr id="1070" name="TextovéPole 1069"/>
          <p:cNvSpPr txBox="1"/>
          <p:nvPr/>
        </p:nvSpPr>
        <p:spPr>
          <a:xfrm>
            <a:off x="4999717" y="5706833"/>
            <a:ext cx="2616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latin typeface="Candara" pitchFamily="34" charset="0"/>
              </a:rPr>
              <a:t>-</a:t>
            </a:r>
          </a:p>
        </p:txBody>
      </p:sp>
      <p:sp>
        <p:nvSpPr>
          <p:cNvPr id="1072" name="Obdélník 1071"/>
          <p:cNvSpPr/>
          <p:nvPr/>
        </p:nvSpPr>
        <p:spPr>
          <a:xfrm>
            <a:off x="2327606" y="2437848"/>
            <a:ext cx="4667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sz="2400" dirty="0">
                <a:solidFill>
                  <a:srgbClr val="B13F9A">
                    <a:lumMod val="75000"/>
                  </a:srgbClr>
                </a:solidFill>
                <a:latin typeface="Candara" pitchFamily="34" charset="0"/>
              </a:rPr>
              <a:t>U</a:t>
            </a:r>
            <a:r>
              <a:rPr lang="cs-CZ" sz="2400" baseline="-25000" dirty="0">
                <a:solidFill>
                  <a:srgbClr val="B13F9A">
                    <a:lumMod val="75000"/>
                  </a:srgbClr>
                </a:solidFill>
                <a:latin typeface="Candara" pitchFamily="34" charset="0"/>
              </a:rPr>
              <a:t>1</a:t>
            </a:r>
          </a:p>
        </p:txBody>
      </p:sp>
      <p:sp>
        <p:nvSpPr>
          <p:cNvPr id="1073" name="TextovéPole 1072"/>
          <p:cNvSpPr txBox="1"/>
          <p:nvPr/>
        </p:nvSpPr>
        <p:spPr>
          <a:xfrm>
            <a:off x="3688485" y="2445559"/>
            <a:ext cx="4892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chemeClr val="tx2">
                    <a:lumMod val="75000"/>
                  </a:schemeClr>
                </a:solidFill>
                <a:latin typeface="Candara" pitchFamily="34" charset="0"/>
              </a:rPr>
              <a:t>U</a:t>
            </a:r>
            <a:r>
              <a:rPr lang="cs-CZ" sz="2400" baseline="-25000" dirty="0">
                <a:solidFill>
                  <a:schemeClr val="tx2">
                    <a:lumMod val="75000"/>
                  </a:schemeClr>
                </a:solidFill>
                <a:latin typeface="Candara" pitchFamily="34" charset="0"/>
              </a:rPr>
              <a:t>2</a:t>
            </a:r>
          </a:p>
        </p:txBody>
      </p:sp>
      <p:sp>
        <p:nvSpPr>
          <p:cNvPr id="1074" name="TextovéPole 1073"/>
          <p:cNvSpPr txBox="1"/>
          <p:nvPr/>
        </p:nvSpPr>
        <p:spPr>
          <a:xfrm>
            <a:off x="4952973" y="2437847"/>
            <a:ext cx="494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chemeClr val="tx2">
                    <a:lumMod val="75000"/>
                  </a:schemeClr>
                </a:solidFill>
                <a:latin typeface="Candara" pitchFamily="34" charset="0"/>
              </a:rPr>
              <a:t>U</a:t>
            </a:r>
            <a:r>
              <a:rPr lang="cs-CZ" sz="2400" baseline="-25000" dirty="0">
                <a:solidFill>
                  <a:schemeClr val="tx2">
                    <a:lumMod val="75000"/>
                  </a:schemeClr>
                </a:solidFill>
                <a:latin typeface="Candara" pitchFamily="34" charset="0"/>
              </a:rPr>
              <a:t>3</a:t>
            </a:r>
          </a:p>
        </p:txBody>
      </p:sp>
      <p:sp>
        <p:nvSpPr>
          <p:cNvPr id="1075" name="TextovéPole 1074"/>
          <p:cNvSpPr txBox="1"/>
          <p:nvPr/>
        </p:nvSpPr>
        <p:spPr>
          <a:xfrm>
            <a:off x="3715735" y="1442300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chemeClr val="tx2">
                    <a:lumMod val="75000"/>
                  </a:schemeClr>
                </a:solidFill>
                <a:latin typeface="Candara" pitchFamily="34" charset="0"/>
              </a:rPr>
              <a:t>U</a:t>
            </a:r>
          </a:p>
        </p:txBody>
      </p:sp>
      <p:sp>
        <p:nvSpPr>
          <p:cNvPr id="1077" name="Obdélník 1076"/>
          <p:cNvSpPr/>
          <p:nvPr/>
        </p:nvSpPr>
        <p:spPr>
          <a:xfrm>
            <a:off x="3069065" y="5945994"/>
            <a:ext cx="2696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sz="2400" dirty="0">
                <a:solidFill>
                  <a:srgbClr val="B13F9A">
                    <a:lumMod val="75000"/>
                  </a:srgbClr>
                </a:solidFill>
                <a:latin typeface="Candara" pitchFamily="34" charset="0"/>
              </a:rPr>
              <a:t>I</a:t>
            </a:r>
          </a:p>
        </p:txBody>
      </p:sp>
      <p:sp>
        <p:nvSpPr>
          <p:cNvPr id="1078" name="TextovéPole 1077"/>
          <p:cNvSpPr txBox="1"/>
          <p:nvPr/>
        </p:nvSpPr>
        <p:spPr>
          <a:xfrm>
            <a:off x="353604" y="566243"/>
            <a:ext cx="778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>
                <a:latin typeface="Candara" pitchFamily="34" charset="0"/>
              </a:rPr>
              <a:t>Schéma zapojení rezistorů v elektrickém obvodu za sebou</a:t>
            </a:r>
          </a:p>
        </p:txBody>
      </p:sp>
      <p:sp>
        <p:nvSpPr>
          <p:cNvPr id="3" name="Obdélník 2"/>
          <p:cNvSpPr/>
          <p:nvPr/>
        </p:nvSpPr>
        <p:spPr>
          <a:xfrm>
            <a:off x="2114710" y="4129316"/>
            <a:ext cx="892586" cy="2571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7332" y="4105507"/>
            <a:ext cx="9334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6378" y="4105507"/>
            <a:ext cx="9334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2" name="Přímá spojnice 11"/>
          <p:cNvCxnSpPr/>
          <p:nvPr/>
        </p:nvCxnSpPr>
        <p:spPr>
          <a:xfrm>
            <a:off x="1601305" y="4267035"/>
            <a:ext cx="44319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4624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7" y="692696"/>
            <a:ext cx="7884864" cy="561662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V sériovém zapojení platí: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Celkový elektrický odpor je roven součtu odporů jednotlivých rezistorů.</a:t>
            </a:r>
          </a:p>
          <a:p>
            <a:pPr marL="0" indent="0">
              <a:buNone/>
            </a:pPr>
            <a:r>
              <a:rPr lang="cs-CZ" sz="2800" b="1" dirty="0">
                <a:solidFill>
                  <a:srgbClr val="C00000"/>
                </a:solidFill>
                <a:latin typeface="Candara" pitchFamily="34" charset="0"/>
              </a:rPr>
              <a:t>                            R = R</a:t>
            </a:r>
            <a:r>
              <a:rPr lang="cs-CZ" sz="2800" b="1" baseline="-25000" dirty="0">
                <a:solidFill>
                  <a:srgbClr val="C00000"/>
                </a:solidFill>
                <a:latin typeface="Candara" pitchFamily="34" charset="0"/>
              </a:rPr>
              <a:t>1</a:t>
            </a:r>
            <a:r>
              <a:rPr lang="cs-CZ" sz="2800" b="1" dirty="0">
                <a:solidFill>
                  <a:srgbClr val="C00000"/>
                </a:solidFill>
                <a:latin typeface="Candara" pitchFamily="34" charset="0"/>
              </a:rPr>
              <a:t> + R</a:t>
            </a:r>
            <a:r>
              <a:rPr lang="cs-CZ" sz="2800" b="1" baseline="-25000" dirty="0">
                <a:solidFill>
                  <a:srgbClr val="C00000"/>
                </a:solidFill>
                <a:latin typeface="Candara" pitchFamily="34" charset="0"/>
              </a:rPr>
              <a:t>2</a:t>
            </a:r>
            <a:r>
              <a:rPr lang="cs-CZ" sz="2800" b="1" dirty="0">
                <a:solidFill>
                  <a:srgbClr val="C00000"/>
                </a:solidFill>
                <a:latin typeface="Candara" pitchFamily="34" charset="0"/>
              </a:rPr>
              <a:t> + R</a:t>
            </a:r>
            <a:r>
              <a:rPr lang="cs-CZ" sz="2800" b="1" baseline="-25000" dirty="0">
                <a:solidFill>
                  <a:srgbClr val="C00000"/>
                </a:solidFill>
                <a:latin typeface="Candara" pitchFamily="34" charset="0"/>
              </a:rPr>
              <a:t>3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Celkové napětí mezi vnějšími svorkami rezistorů je rovno součtu napětí mezi svorkami jednotlivých rezistorů.</a:t>
            </a:r>
          </a:p>
          <a:p>
            <a:pPr marL="0" indent="0">
              <a:buNone/>
            </a:pPr>
            <a:r>
              <a:rPr lang="cs-CZ" sz="2800" b="1" dirty="0">
                <a:solidFill>
                  <a:srgbClr val="C00000"/>
                </a:solidFill>
                <a:latin typeface="Candara" pitchFamily="34" charset="0"/>
              </a:rPr>
              <a:t>                            U = U</a:t>
            </a:r>
            <a:r>
              <a:rPr lang="cs-CZ" sz="2800" b="1" baseline="-25000" dirty="0">
                <a:solidFill>
                  <a:srgbClr val="C00000"/>
                </a:solidFill>
                <a:latin typeface="Candara" pitchFamily="34" charset="0"/>
              </a:rPr>
              <a:t>1</a:t>
            </a:r>
            <a:r>
              <a:rPr lang="cs-CZ" sz="2800" b="1" dirty="0">
                <a:solidFill>
                  <a:srgbClr val="C00000"/>
                </a:solidFill>
                <a:latin typeface="Candara" pitchFamily="34" charset="0"/>
              </a:rPr>
              <a:t> + U</a:t>
            </a:r>
            <a:r>
              <a:rPr lang="cs-CZ" sz="2800" b="1" baseline="-25000" dirty="0">
                <a:solidFill>
                  <a:srgbClr val="C00000"/>
                </a:solidFill>
                <a:latin typeface="Candara" pitchFamily="34" charset="0"/>
              </a:rPr>
              <a:t>2</a:t>
            </a:r>
            <a:r>
              <a:rPr lang="cs-CZ" sz="2800" b="1" dirty="0">
                <a:solidFill>
                  <a:srgbClr val="C00000"/>
                </a:solidFill>
                <a:latin typeface="Candara" pitchFamily="34" charset="0"/>
              </a:rPr>
              <a:t> + U</a:t>
            </a:r>
            <a:r>
              <a:rPr lang="cs-CZ" sz="2800" b="1" baseline="-25000" dirty="0">
                <a:solidFill>
                  <a:srgbClr val="C00000"/>
                </a:solidFill>
                <a:latin typeface="Candara" pitchFamily="34" charset="0"/>
              </a:rPr>
              <a:t>3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Elektrický proud je ve všech místech obvodu stejný.</a:t>
            </a:r>
          </a:p>
          <a:p>
            <a:pPr marL="0" indent="0">
              <a:buNone/>
            </a:pPr>
            <a:r>
              <a:rPr lang="cs-CZ" sz="2800" b="1" dirty="0">
                <a:solidFill>
                  <a:srgbClr val="C00000"/>
                </a:solidFill>
                <a:latin typeface="Candara" pitchFamily="34" charset="0"/>
              </a:rPr>
              <a:t>                             I = </a:t>
            </a:r>
            <a:r>
              <a:rPr lang="cs-CZ" sz="2800" b="1" dirty="0" err="1">
                <a:solidFill>
                  <a:srgbClr val="C00000"/>
                </a:solidFill>
                <a:latin typeface="Candara" pitchFamily="34" charset="0"/>
              </a:rPr>
              <a:t>konst</a:t>
            </a:r>
            <a:r>
              <a:rPr lang="cs-CZ" sz="2800" b="1" dirty="0">
                <a:solidFill>
                  <a:srgbClr val="C00000"/>
                </a:solidFill>
                <a:latin typeface="Candara" pitchFamily="34" charset="0"/>
              </a:rPr>
              <a:t>.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Poměr napětí mezi svorkami dvou rezistorů je roven poměru jejich odporů.</a:t>
            </a:r>
          </a:p>
          <a:p>
            <a:pPr marL="0" indent="0">
              <a:buNone/>
            </a:pPr>
            <a:r>
              <a:rPr lang="cs-CZ" sz="2800" b="1" dirty="0">
                <a:solidFill>
                  <a:srgbClr val="C00000"/>
                </a:solidFill>
                <a:latin typeface="Candara" pitchFamily="34" charset="0"/>
              </a:rPr>
              <a:t>                            U</a:t>
            </a:r>
            <a:r>
              <a:rPr lang="cs-CZ" sz="2800" b="1" baseline="-25000" dirty="0">
                <a:solidFill>
                  <a:srgbClr val="C00000"/>
                </a:solidFill>
                <a:latin typeface="Candara" pitchFamily="34" charset="0"/>
              </a:rPr>
              <a:t>1</a:t>
            </a:r>
            <a:r>
              <a:rPr lang="cs-CZ" sz="2800" b="1" dirty="0">
                <a:solidFill>
                  <a:srgbClr val="C00000"/>
                </a:solidFill>
                <a:latin typeface="Candara" pitchFamily="34" charset="0"/>
              </a:rPr>
              <a:t> : U</a:t>
            </a:r>
            <a:r>
              <a:rPr lang="cs-CZ" sz="2800" b="1" baseline="-25000" dirty="0">
                <a:solidFill>
                  <a:srgbClr val="C00000"/>
                </a:solidFill>
                <a:latin typeface="Candara" pitchFamily="34" charset="0"/>
              </a:rPr>
              <a:t>2 </a:t>
            </a:r>
            <a:r>
              <a:rPr lang="cs-CZ" sz="2800" b="1" dirty="0">
                <a:solidFill>
                  <a:srgbClr val="C00000"/>
                </a:solidFill>
                <a:latin typeface="Candara" pitchFamily="34" charset="0"/>
              </a:rPr>
              <a:t>=</a:t>
            </a:r>
            <a:r>
              <a:rPr lang="cs-CZ" sz="2800" b="1" baseline="-25000" dirty="0">
                <a:solidFill>
                  <a:srgbClr val="C00000"/>
                </a:solidFill>
                <a:latin typeface="Candara" pitchFamily="34" charset="0"/>
              </a:rPr>
              <a:t> </a:t>
            </a:r>
            <a:r>
              <a:rPr lang="cs-CZ" sz="2800" b="1" dirty="0">
                <a:solidFill>
                  <a:srgbClr val="C00000"/>
                </a:solidFill>
                <a:latin typeface="Candara" pitchFamily="34" charset="0"/>
              </a:rPr>
              <a:t>R</a:t>
            </a:r>
            <a:r>
              <a:rPr lang="cs-CZ" sz="2800" b="1" baseline="-25000" dirty="0">
                <a:solidFill>
                  <a:srgbClr val="C00000"/>
                </a:solidFill>
                <a:latin typeface="Candara" pitchFamily="34" charset="0"/>
              </a:rPr>
              <a:t>1</a:t>
            </a:r>
            <a:r>
              <a:rPr lang="cs-CZ" sz="2800" b="1" dirty="0">
                <a:solidFill>
                  <a:srgbClr val="C00000"/>
                </a:solidFill>
                <a:latin typeface="Candara" pitchFamily="34" charset="0"/>
              </a:rPr>
              <a:t> : R</a:t>
            </a:r>
            <a:r>
              <a:rPr lang="cs-CZ" sz="2800" b="1" baseline="-25000" dirty="0">
                <a:solidFill>
                  <a:srgbClr val="C00000"/>
                </a:solidFill>
                <a:latin typeface="Candara" pitchFamily="34" charset="0"/>
              </a:rPr>
              <a:t>2</a:t>
            </a:r>
          </a:p>
          <a:p>
            <a:pPr marL="0" indent="0">
              <a:buNone/>
            </a:pPr>
            <a:endParaRPr lang="cs-CZ" sz="2400" b="1" baseline="-25000" dirty="0">
              <a:solidFill>
                <a:srgbClr val="C00000"/>
              </a:solidFill>
              <a:latin typeface="Candara" pitchFamily="34" charset="0"/>
            </a:endParaRPr>
          </a:p>
          <a:p>
            <a:pPr marL="0" indent="0">
              <a:buNone/>
            </a:pPr>
            <a:endParaRPr lang="cs-CZ" dirty="0">
              <a:solidFill>
                <a:schemeClr val="accent1">
                  <a:lumMod val="75000"/>
                </a:schemeClr>
              </a:solidFill>
              <a:latin typeface="Candara" pitchFamily="34" charset="0"/>
            </a:endParaRPr>
          </a:p>
          <a:p>
            <a:pPr marL="0" indent="0">
              <a:buNone/>
            </a:pPr>
            <a:endParaRPr lang="cs-CZ" dirty="0">
              <a:solidFill>
                <a:schemeClr val="accent1">
                  <a:lumMod val="75000"/>
                </a:schemeClr>
              </a:solidFill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0590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7" y="404664"/>
            <a:ext cx="7884864" cy="64533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Příklady: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1. V elektrickém obvodu jsou sériově zapojeny rezistory o odporech R</a:t>
            </a:r>
            <a:r>
              <a:rPr lang="cs-CZ" sz="2400" baseline="-250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1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 = 30 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Ω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 a R</a:t>
            </a:r>
            <a:r>
              <a:rPr lang="cs-CZ" sz="2400" baseline="-250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2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 = 45 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Ω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. Napětí mezi vnějšími svorkami je 100 V.</a:t>
            </a:r>
          </a:p>
          <a:p>
            <a:pPr marL="514350" indent="-514350">
              <a:buAutoNum type="alphaLcParenR"/>
            </a:pP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Jaký proud prochází rezistory?</a:t>
            </a:r>
          </a:p>
          <a:p>
            <a:pPr marL="514350" indent="-514350">
              <a:buAutoNum type="alphaLcParenR"/>
            </a:pP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Jaké je napětí mezi svorkami rezistorů R</a:t>
            </a:r>
            <a:r>
              <a:rPr lang="cs-CZ" sz="2400" baseline="-250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1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 a R</a:t>
            </a:r>
            <a:r>
              <a:rPr lang="cs-CZ" sz="2400" baseline="-250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2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?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R</a:t>
            </a:r>
            <a:r>
              <a:rPr lang="cs-CZ" sz="2400" baseline="-250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1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 = 30 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Ω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            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R</a:t>
            </a:r>
            <a:r>
              <a:rPr lang="cs-CZ" sz="2400" baseline="-250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2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 = 45 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Ω</a:t>
            </a:r>
            <a:endParaRPr lang="cs-CZ" sz="2400" dirty="0">
              <a:solidFill>
                <a:schemeClr val="accent1">
                  <a:lumMod val="75000"/>
                </a:schemeClr>
              </a:solidFill>
              <a:latin typeface="Candara" pitchFamily="34" charset="0"/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U = 100 V             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I = ? [A]</a:t>
            </a:r>
          </a:p>
          <a:p>
            <a:pPr marL="0" indent="0">
              <a:buNone/>
            </a:pPr>
            <a:r>
              <a:rPr lang="cs-CZ" sz="2400" u="sng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U</a:t>
            </a:r>
            <a:r>
              <a:rPr lang="cs-CZ" sz="2400" u="sng" baseline="-250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1</a:t>
            </a:r>
            <a:r>
              <a:rPr lang="cs-CZ" sz="2400" u="sng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,U</a:t>
            </a:r>
            <a:r>
              <a:rPr lang="cs-CZ" sz="2400" u="sng" baseline="-250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2</a:t>
            </a:r>
            <a:r>
              <a:rPr lang="cs-CZ" sz="2400" u="sng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 = ?[V]</a:t>
            </a:r>
          </a:p>
          <a:p>
            <a:pPr marL="0" indent="0">
              <a:buNone/>
            </a:pPr>
            <a:endParaRPr lang="cs-CZ" sz="2400" u="sng" dirty="0">
              <a:solidFill>
                <a:schemeClr val="accent1">
                  <a:lumMod val="75000"/>
                </a:schemeClr>
              </a:solidFill>
              <a:latin typeface="Candara" pitchFamily="34" charset="0"/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Rezistory prochází proud přibližně 1,3 A. Napětí mezi svorkami rezistorů je přibližně 40 V a 60 V.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591780" y="2933515"/>
            <a:ext cx="17281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R = R</a:t>
            </a:r>
            <a:r>
              <a:rPr lang="cs-CZ" sz="2400" baseline="-250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1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 + R</a:t>
            </a:r>
            <a:r>
              <a:rPr lang="cs-CZ" sz="2400" baseline="-250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2</a:t>
            </a:r>
          </a:p>
          <a:p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R = 30 + 45</a:t>
            </a:r>
          </a:p>
          <a:p>
            <a:r>
              <a:rPr lang="cs-CZ" sz="2400" u="sng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R = 75 </a:t>
            </a:r>
            <a:r>
              <a:rPr lang="el-GR" sz="2400" u="sng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Ω</a:t>
            </a:r>
            <a:endParaRPr lang="cs-CZ" sz="2400" u="sng" dirty="0">
              <a:solidFill>
                <a:schemeClr val="accent1">
                  <a:lumMod val="75000"/>
                </a:schemeClr>
              </a:solidFill>
              <a:latin typeface="Candara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4860032" y="2933515"/>
            <a:ext cx="2376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I = U : R</a:t>
            </a:r>
          </a:p>
          <a:p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I = 100 : 75</a:t>
            </a:r>
          </a:p>
          <a:p>
            <a:r>
              <a:rPr lang="cs-CZ" sz="2400" u="dbl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I ≐1,3 A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2622662" y="4195612"/>
            <a:ext cx="1800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U</a:t>
            </a:r>
            <a:r>
              <a:rPr lang="cs-CZ" sz="2400" baseline="-250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1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 = I . R</a:t>
            </a:r>
            <a:r>
              <a:rPr lang="cs-CZ" sz="2400" baseline="-250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1</a:t>
            </a:r>
          </a:p>
          <a:p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U</a:t>
            </a:r>
            <a:r>
              <a:rPr lang="cs-CZ" sz="2400" baseline="-250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1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 = 1,3 . 30</a:t>
            </a:r>
          </a:p>
          <a:p>
            <a:r>
              <a:rPr lang="cs-CZ" sz="2400" u="dbl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U</a:t>
            </a:r>
            <a:r>
              <a:rPr lang="cs-CZ" sz="2400" u="dbl" baseline="-250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1</a:t>
            </a:r>
            <a:r>
              <a:rPr lang="cs-CZ" sz="2400" u="dbl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 ≐ 40 V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4860032" y="4195612"/>
            <a:ext cx="2376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U</a:t>
            </a:r>
            <a:r>
              <a:rPr lang="cs-CZ" sz="2400" baseline="-250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2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 = I . R</a:t>
            </a:r>
            <a:r>
              <a:rPr lang="cs-CZ" sz="2400" baseline="-250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2</a:t>
            </a:r>
          </a:p>
          <a:p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U</a:t>
            </a:r>
            <a:r>
              <a:rPr lang="cs-CZ" sz="2400" baseline="-250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2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 = 1,3 . 45</a:t>
            </a:r>
          </a:p>
          <a:p>
            <a:r>
              <a:rPr lang="cs-CZ" sz="2400" u="dbl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U</a:t>
            </a:r>
            <a:r>
              <a:rPr lang="cs-CZ" sz="2400" u="dbl" baseline="-250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2</a:t>
            </a:r>
            <a:r>
              <a:rPr lang="cs-CZ" sz="2400" u="dbl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 ≐ 60 V</a:t>
            </a:r>
          </a:p>
        </p:txBody>
      </p:sp>
    </p:spTree>
    <p:extLst>
      <p:ext uri="{BB962C8B-B14F-4D97-AF65-F5344CB8AC3E}">
        <p14:creationId xmlns:p14="http://schemas.microsoft.com/office/powerpoint/2010/main" val="1574972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7" y="404664"/>
            <a:ext cx="7884864" cy="645333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2. V elektrickém obvodu jsou sériově zapojeny rezistory o odporech R</a:t>
            </a:r>
            <a:r>
              <a:rPr lang="cs-CZ" baseline="-250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1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 = 200 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Ω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 a R</a:t>
            </a:r>
            <a:r>
              <a:rPr lang="cs-CZ" baseline="-250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2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 = 600 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Ω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. Napětí mezi  svorkami rezistoru R</a:t>
            </a:r>
            <a:r>
              <a:rPr lang="cs-CZ" baseline="-250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1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 je 3 V.</a:t>
            </a:r>
          </a:p>
          <a:p>
            <a:pPr marL="514350" indent="-514350">
              <a:buAutoNum type="alphaLcParenR"/>
            </a:pPr>
            <a:r>
              <a:rPr lang="cs-CZ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Jaký proud prochází rezistory?</a:t>
            </a:r>
          </a:p>
          <a:p>
            <a:pPr marL="514350" indent="-514350">
              <a:buAutoNum type="alphaLcParenR"/>
            </a:pPr>
            <a:r>
              <a:rPr lang="cs-CZ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Jaké je napětí mezi svorkami rezistorů R</a:t>
            </a:r>
            <a:r>
              <a:rPr lang="cs-CZ" baseline="-250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2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?</a:t>
            </a:r>
          </a:p>
          <a:p>
            <a:pPr marL="514350" indent="-514350">
              <a:buAutoNum type="alphaLcParenR"/>
            </a:pPr>
            <a:r>
              <a:rPr lang="cs-CZ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Jaký je celkový odpor na rezistorech?</a:t>
            </a:r>
          </a:p>
          <a:p>
            <a:pPr marL="514350" indent="-514350">
              <a:buAutoNum type="alphaLcParenR"/>
            </a:pPr>
            <a:r>
              <a:rPr lang="cs-CZ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Jaké je celkové napětí mezi vnějšími svorkami rezistorů?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R</a:t>
            </a:r>
            <a:r>
              <a:rPr lang="cs-CZ" baseline="-250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1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 = 200 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Ω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            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R</a:t>
            </a:r>
            <a:r>
              <a:rPr lang="cs-CZ" baseline="-250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2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 = 600 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Ω</a:t>
            </a:r>
            <a:endParaRPr lang="cs-CZ" dirty="0">
              <a:solidFill>
                <a:schemeClr val="accent1">
                  <a:lumMod val="75000"/>
                </a:schemeClr>
              </a:solidFill>
              <a:latin typeface="Candara" pitchFamily="34" charset="0"/>
            </a:endParaRPr>
          </a:p>
          <a:p>
            <a:pPr marL="0" indent="0">
              <a:buNone/>
            </a:pPr>
            <a:r>
              <a:rPr lang="cs-CZ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U</a:t>
            </a:r>
            <a:r>
              <a:rPr lang="cs-CZ" baseline="-250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1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 = 3 V             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I = ? [A]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U</a:t>
            </a:r>
            <a:r>
              <a:rPr lang="cs-CZ" baseline="-250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2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 = ?[V]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R = ?[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Ω]</a:t>
            </a:r>
            <a:endParaRPr lang="cs-CZ" dirty="0">
              <a:solidFill>
                <a:schemeClr val="accent1">
                  <a:lumMod val="75000"/>
                </a:schemeClr>
              </a:solidFill>
              <a:latin typeface="Candara" pitchFamily="34" charset="0"/>
            </a:endParaRPr>
          </a:p>
          <a:p>
            <a:pPr marL="0" indent="0">
              <a:buNone/>
            </a:pPr>
            <a:r>
              <a:rPr lang="cs-CZ" u="sng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U = ?[V]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Rezistory prochází proud 0,015 A. Napětí mezi svorkami rezistoru R</a:t>
            </a:r>
            <a:r>
              <a:rPr lang="cs-CZ" sz="2400" baseline="-250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2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  je 9 V. Celkový odpor na rezistorech je 800 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Ω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. Celkové napětí na rezistorech je 12 V.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363167" y="4232199"/>
            <a:ext cx="19802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R = R</a:t>
            </a:r>
            <a:r>
              <a:rPr lang="cs-CZ" sz="2400" baseline="-250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1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 + R</a:t>
            </a:r>
            <a:r>
              <a:rPr lang="cs-CZ" sz="2400" baseline="-250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2</a:t>
            </a:r>
          </a:p>
          <a:p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R = 200 + 600</a:t>
            </a:r>
          </a:p>
          <a:p>
            <a:r>
              <a:rPr lang="cs-CZ" sz="2400" u="dbl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R = 800 </a:t>
            </a:r>
            <a:r>
              <a:rPr lang="el-GR" sz="2400" u="dbl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Ω</a:t>
            </a:r>
            <a:endParaRPr lang="cs-CZ" sz="2400" u="dbl" dirty="0">
              <a:solidFill>
                <a:schemeClr val="accent1">
                  <a:lumMod val="75000"/>
                </a:schemeClr>
              </a:solidFill>
              <a:latin typeface="Candara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363167" y="3031870"/>
            <a:ext cx="2376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I = U</a:t>
            </a:r>
            <a:r>
              <a:rPr lang="cs-CZ" sz="2400" baseline="-250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1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 : R</a:t>
            </a:r>
            <a:r>
              <a:rPr lang="cs-CZ" sz="2400" baseline="-250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1</a:t>
            </a:r>
          </a:p>
          <a:p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I = 3 : 200</a:t>
            </a:r>
          </a:p>
          <a:p>
            <a:r>
              <a:rPr lang="cs-CZ" sz="2400" u="dbl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I = 0,015 A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4507724" y="3014133"/>
            <a:ext cx="2376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U</a:t>
            </a:r>
            <a:r>
              <a:rPr lang="cs-CZ" sz="2400" baseline="-250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2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 = I . R</a:t>
            </a:r>
            <a:r>
              <a:rPr lang="cs-CZ" sz="2400" baseline="-250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2</a:t>
            </a:r>
          </a:p>
          <a:p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U</a:t>
            </a:r>
            <a:r>
              <a:rPr lang="cs-CZ" sz="2400" baseline="-250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2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 = 0,015 . 600</a:t>
            </a:r>
          </a:p>
          <a:p>
            <a:r>
              <a:rPr lang="cs-CZ" sz="2400" u="dbl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U</a:t>
            </a:r>
            <a:r>
              <a:rPr lang="cs-CZ" sz="2400" u="dbl" baseline="-250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2</a:t>
            </a:r>
            <a:r>
              <a:rPr lang="cs-CZ" sz="2400" u="dbl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 = 9 V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4481431" y="4210689"/>
            <a:ext cx="156164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U = U</a:t>
            </a:r>
            <a:r>
              <a:rPr lang="cs-CZ" sz="2400" baseline="-250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1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 + U</a:t>
            </a:r>
            <a:r>
              <a:rPr lang="cs-CZ" sz="2400" baseline="-250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2</a:t>
            </a:r>
          </a:p>
          <a:p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U = 3 + 9</a:t>
            </a:r>
          </a:p>
          <a:p>
            <a:r>
              <a:rPr lang="cs-CZ" sz="2400" u="dbl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U = 12 V</a:t>
            </a:r>
          </a:p>
        </p:txBody>
      </p:sp>
    </p:spTree>
    <p:extLst>
      <p:ext uri="{BB962C8B-B14F-4D97-AF65-F5344CB8AC3E}">
        <p14:creationId xmlns:p14="http://schemas.microsoft.com/office/powerpoint/2010/main" val="1291944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7" y="404664"/>
            <a:ext cx="7884864" cy="64533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3. Ke zdroji napětí 240 V byly sériově připojeny tři rezistory o odporech R</a:t>
            </a:r>
            <a:r>
              <a:rPr lang="cs-CZ" sz="2400" baseline="-250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1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 = 100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Ω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, R</a:t>
            </a:r>
            <a:r>
              <a:rPr lang="cs-CZ" sz="2400" baseline="-250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2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 = 200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Ω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, R</a:t>
            </a:r>
            <a:r>
              <a:rPr lang="cs-CZ" sz="2400" baseline="-250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3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 = 300 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Ω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. Vypočítej:</a:t>
            </a:r>
          </a:p>
          <a:p>
            <a:pPr marL="457200" indent="-457200">
              <a:buAutoNum type="alphaLcParenR"/>
            </a:pP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Celkový odpor všech tří rezistorů</a:t>
            </a:r>
          </a:p>
          <a:p>
            <a:pPr marL="457200" indent="-457200">
              <a:buAutoNum type="alphaLcParenR"/>
            </a:pP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Proud , který prochází rezistory</a:t>
            </a:r>
          </a:p>
          <a:p>
            <a:pPr marL="457200" indent="-457200">
              <a:buAutoNum type="alphaLcParenR"/>
            </a:pP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Napětí na jednotlivých rezistorech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R</a:t>
            </a:r>
            <a:r>
              <a:rPr lang="cs-CZ" sz="2400" baseline="-250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1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 = 100 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Ω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            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R</a:t>
            </a:r>
            <a:r>
              <a:rPr lang="cs-CZ" sz="2400" baseline="-250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2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 = 200 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Ω</a:t>
            </a:r>
            <a:endParaRPr lang="cs-CZ" sz="2400" dirty="0">
              <a:solidFill>
                <a:schemeClr val="accent1">
                  <a:lumMod val="75000"/>
                </a:schemeClr>
              </a:solidFill>
              <a:latin typeface="Candara" pitchFamily="34" charset="0"/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R</a:t>
            </a:r>
            <a:r>
              <a:rPr lang="cs-CZ" sz="2400" baseline="-250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3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 = 300 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Ω</a:t>
            </a:r>
            <a:endParaRPr lang="cs-CZ" sz="2400" dirty="0">
              <a:solidFill>
                <a:schemeClr val="accent1">
                  <a:lumMod val="75000"/>
                </a:schemeClr>
              </a:solidFill>
              <a:latin typeface="Candara" pitchFamily="34" charset="0"/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R = ?[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Ω]</a:t>
            </a:r>
            <a:endParaRPr lang="cs-CZ" sz="2400" dirty="0">
              <a:solidFill>
                <a:schemeClr val="accent1">
                  <a:lumMod val="75000"/>
                </a:schemeClr>
              </a:solidFill>
              <a:latin typeface="Candara" pitchFamily="34" charset="0"/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I = ?[A]</a:t>
            </a:r>
          </a:p>
          <a:p>
            <a:pPr marL="0" indent="0">
              <a:buNone/>
            </a:pPr>
            <a:r>
              <a:rPr lang="cs-CZ" sz="2400" u="sng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U</a:t>
            </a:r>
            <a:r>
              <a:rPr lang="cs-CZ" sz="2400" u="sng" baseline="-250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1, </a:t>
            </a:r>
            <a:r>
              <a:rPr lang="cs-CZ" sz="2400" u="sng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U</a:t>
            </a:r>
            <a:r>
              <a:rPr lang="cs-CZ" sz="2400" u="sng" baseline="-250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2</a:t>
            </a:r>
            <a:r>
              <a:rPr lang="cs-CZ" sz="2400" u="sng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,U</a:t>
            </a:r>
            <a:r>
              <a:rPr lang="cs-CZ" sz="2400" u="sng" baseline="-250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3</a:t>
            </a:r>
            <a:r>
              <a:rPr lang="cs-CZ" sz="2400" u="sng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 = ?[V]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             </a:t>
            </a:r>
          </a:p>
          <a:p>
            <a:pPr marL="0" indent="0">
              <a:buNone/>
            </a:pPr>
            <a:endParaRPr lang="cs-CZ" sz="2400" dirty="0">
              <a:solidFill>
                <a:schemeClr val="accent1">
                  <a:lumMod val="75000"/>
                </a:schemeClr>
              </a:solidFill>
              <a:latin typeface="Candara" pitchFamily="34" charset="0"/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Celkový odpor je 600</a:t>
            </a:r>
            <a:r>
              <a:rPr lang="el-GR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Ω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. Rezistory prochází proud 0,4 A. Na rezistorech je napětí 40 V, 80 V, 120 V.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363166" y="2636912"/>
            <a:ext cx="26408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R = R</a:t>
            </a:r>
            <a:r>
              <a:rPr lang="cs-CZ" sz="2400" baseline="-250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1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 + R</a:t>
            </a:r>
            <a:r>
              <a:rPr lang="cs-CZ" sz="2400" baseline="-250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2 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+ R</a:t>
            </a:r>
            <a:r>
              <a:rPr lang="cs-CZ" sz="2400" baseline="-250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3</a:t>
            </a:r>
          </a:p>
          <a:p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R = 100 + 200 + 300</a:t>
            </a:r>
          </a:p>
          <a:p>
            <a:r>
              <a:rPr lang="cs-CZ" sz="2400" u="dbl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R = 600 </a:t>
            </a:r>
            <a:r>
              <a:rPr lang="el-GR" sz="2400" u="dbl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Ω</a:t>
            </a:r>
            <a:endParaRPr lang="cs-CZ" sz="2400" u="dbl" dirty="0">
              <a:solidFill>
                <a:schemeClr val="accent1">
                  <a:lumMod val="75000"/>
                </a:schemeClr>
              </a:solidFill>
              <a:latin typeface="Candara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364088" y="2660719"/>
            <a:ext cx="2376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I = U : R</a:t>
            </a:r>
            <a:endParaRPr lang="cs-CZ" sz="2400" baseline="-25000" dirty="0">
              <a:solidFill>
                <a:schemeClr val="accent1">
                  <a:lumMod val="75000"/>
                </a:schemeClr>
              </a:solidFill>
              <a:latin typeface="Candara" pitchFamily="34" charset="0"/>
            </a:endParaRPr>
          </a:p>
          <a:p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I = 240 : 600</a:t>
            </a:r>
          </a:p>
          <a:p>
            <a:r>
              <a:rPr lang="cs-CZ" sz="2400" u="dbl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I = 0,4 A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4203790" y="4125044"/>
            <a:ext cx="22565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U</a:t>
            </a:r>
            <a:r>
              <a:rPr lang="cs-CZ" sz="2400" baseline="-250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2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 = I . R</a:t>
            </a:r>
            <a:r>
              <a:rPr lang="cs-CZ" sz="2400" baseline="-250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2</a:t>
            </a:r>
          </a:p>
          <a:p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U</a:t>
            </a:r>
            <a:r>
              <a:rPr lang="cs-CZ" sz="2400" baseline="-250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2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 = 0,4 . 200</a:t>
            </a:r>
          </a:p>
          <a:p>
            <a:r>
              <a:rPr lang="cs-CZ" sz="2400" u="dbl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U</a:t>
            </a:r>
            <a:r>
              <a:rPr lang="cs-CZ" sz="2400" u="dbl" baseline="-250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2</a:t>
            </a:r>
            <a:r>
              <a:rPr lang="cs-CZ" sz="2400" u="dbl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 = 80 V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2347192" y="4125044"/>
            <a:ext cx="18565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U</a:t>
            </a:r>
            <a:r>
              <a:rPr lang="cs-CZ" sz="2400" baseline="-250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1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 = I . R1</a:t>
            </a:r>
            <a:endParaRPr lang="cs-CZ" sz="2400" baseline="-25000" dirty="0">
              <a:solidFill>
                <a:schemeClr val="accent1">
                  <a:lumMod val="75000"/>
                </a:schemeClr>
              </a:solidFill>
              <a:latin typeface="Candara" pitchFamily="34" charset="0"/>
            </a:endParaRPr>
          </a:p>
          <a:p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U</a:t>
            </a:r>
            <a:r>
              <a:rPr lang="cs-CZ" sz="2400" baseline="-250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1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 = 0,4 . 100</a:t>
            </a:r>
          </a:p>
          <a:p>
            <a:r>
              <a:rPr lang="cs-CZ" sz="2400" u="dbl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U</a:t>
            </a:r>
            <a:r>
              <a:rPr lang="cs-CZ" sz="2400" u="dbl" baseline="-250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1</a:t>
            </a:r>
            <a:r>
              <a:rPr lang="cs-CZ" sz="2400" u="dbl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 = 40 V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6156176" y="4125044"/>
            <a:ext cx="193995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U</a:t>
            </a:r>
            <a:r>
              <a:rPr lang="cs-CZ" sz="2400" baseline="-250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3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 = I . R</a:t>
            </a:r>
            <a:r>
              <a:rPr lang="cs-CZ" sz="2400" baseline="-250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3</a:t>
            </a:r>
          </a:p>
          <a:p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U</a:t>
            </a:r>
            <a:r>
              <a:rPr lang="cs-CZ" sz="2400" baseline="-250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3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 = 0,4 . 300</a:t>
            </a:r>
          </a:p>
          <a:p>
            <a:r>
              <a:rPr lang="cs-CZ" sz="2400" u="dbl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U</a:t>
            </a:r>
            <a:r>
              <a:rPr lang="cs-CZ" sz="2400" u="dbl" baseline="-25000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3</a:t>
            </a:r>
            <a:r>
              <a:rPr lang="cs-CZ" sz="2400" u="dbl" dirty="0">
                <a:solidFill>
                  <a:schemeClr val="accent1">
                    <a:lumMod val="75000"/>
                  </a:schemeClr>
                </a:solidFill>
                <a:latin typeface="Candara" pitchFamily="34" charset="0"/>
              </a:rPr>
              <a:t> = 120 V</a:t>
            </a:r>
          </a:p>
        </p:txBody>
      </p:sp>
    </p:spTree>
    <p:extLst>
      <p:ext uri="{BB962C8B-B14F-4D97-AF65-F5344CB8AC3E}">
        <p14:creationId xmlns:p14="http://schemas.microsoft.com/office/powerpoint/2010/main" val="3532266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Line 2"/>
          <p:cNvSpPr>
            <a:spLocks noChangeShapeType="1"/>
          </p:cNvSpPr>
          <p:nvPr/>
        </p:nvSpPr>
        <p:spPr bwMode="auto">
          <a:xfrm flipH="1">
            <a:off x="0" y="1971675"/>
            <a:ext cx="81915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prstDash val="lgDash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81603" name="Line 3"/>
          <p:cNvSpPr>
            <a:spLocks noChangeShapeType="1"/>
          </p:cNvSpPr>
          <p:nvPr/>
        </p:nvSpPr>
        <p:spPr bwMode="auto">
          <a:xfrm>
            <a:off x="771525" y="2120900"/>
            <a:ext cx="7618413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81604" name="Line 4"/>
          <p:cNvSpPr>
            <a:spLocks noChangeShapeType="1"/>
          </p:cNvSpPr>
          <p:nvPr/>
        </p:nvSpPr>
        <p:spPr bwMode="auto">
          <a:xfrm flipH="1">
            <a:off x="9525" y="2111375"/>
            <a:ext cx="81915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prstDash val="lgDash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81605" name="Text Box 5"/>
          <p:cNvSpPr txBox="1">
            <a:spLocks noChangeArrowheads="1"/>
          </p:cNvSpPr>
          <p:nvPr/>
        </p:nvSpPr>
        <p:spPr bwMode="auto">
          <a:xfrm>
            <a:off x="401461" y="548680"/>
            <a:ext cx="2818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Aft>
                <a:spcPct val="15000"/>
              </a:spcAft>
            </a:pPr>
            <a:r>
              <a:rPr lang="cs-CZ" sz="3200" dirty="0">
                <a:solidFill>
                  <a:schemeClr val="bg1"/>
                </a:solidFill>
                <a:latin typeface="Candara" panose="020E0502030303020204" pitchFamily="34" charset="0"/>
              </a:rPr>
              <a:t>Otázky a úkoly:</a:t>
            </a:r>
            <a:endParaRPr lang="cs-CZ" sz="3200" b="1" dirty="0">
              <a:solidFill>
                <a:schemeClr val="bg1"/>
              </a:solidFill>
              <a:latin typeface="Candara" panose="020E0502030303020204" pitchFamily="34" charset="0"/>
            </a:endParaRPr>
          </a:p>
        </p:txBody>
      </p:sp>
      <p:sp>
        <p:nvSpPr>
          <p:cNvPr id="281606" name="Text Box 6"/>
          <p:cNvSpPr txBox="1">
            <a:spLocks noChangeArrowheads="1"/>
          </p:cNvSpPr>
          <p:nvPr/>
        </p:nvSpPr>
        <p:spPr bwMode="auto">
          <a:xfrm>
            <a:off x="189809" y="1412776"/>
            <a:ext cx="8942387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287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600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1717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743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5720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/>
            <a:r>
              <a:rPr lang="cs-CZ" sz="2800" dirty="0">
                <a:solidFill>
                  <a:schemeClr val="accent6">
                    <a:lumMod val="75000"/>
                  </a:schemeClr>
                </a:solidFill>
                <a:latin typeface="Candara" pitchFamily="34" charset="0"/>
              </a:rPr>
              <a:t>1. Co platí pro celkový odpor v sériovém zapojení?</a:t>
            </a:r>
          </a:p>
          <a:p>
            <a:pPr marL="0" indent="0">
              <a:buNone/>
            </a:pPr>
            <a:r>
              <a:rPr lang="cs-CZ" sz="2800" dirty="0">
                <a:solidFill>
                  <a:srgbClr val="C00000"/>
                </a:solidFill>
                <a:latin typeface="Candara" pitchFamily="34" charset="0"/>
              </a:rPr>
              <a:t>    </a:t>
            </a:r>
            <a:endParaRPr lang="cs-CZ" sz="2800" baseline="-25000" dirty="0">
              <a:solidFill>
                <a:srgbClr val="C00000"/>
              </a:solidFill>
              <a:latin typeface="Candara" pitchFamily="34" charset="0"/>
            </a:endParaRPr>
          </a:p>
          <a:p>
            <a:pPr marL="0" indent="0">
              <a:buNone/>
            </a:pPr>
            <a:r>
              <a:rPr lang="cs-CZ" sz="2800" dirty="0">
                <a:solidFill>
                  <a:schemeClr val="accent6">
                    <a:lumMod val="75000"/>
                  </a:schemeClr>
                </a:solidFill>
                <a:latin typeface="Candara" pitchFamily="34" charset="0"/>
              </a:rPr>
              <a:t>2. Co platí pro celkové napětí v sériovém zapojení?</a:t>
            </a:r>
          </a:p>
          <a:p>
            <a:pPr marL="0" indent="0"/>
            <a:r>
              <a:rPr lang="cs-CZ" sz="2800" dirty="0">
                <a:solidFill>
                  <a:schemeClr val="accent6">
                    <a:lumMod val="75000"/>
                  </a:schemeClr>
                </a:solidFill>
                <a:latin typeface="Candara" pitchFamily="34" charset="0"/>
              </a:rPr>
              <a:t>3. Co platí pro elektrický proud v sériovém zapojení?</a:t>
            </a:r>
          </a:p>
          <a:p>
            <a:pPr marL="0" indent="0"/>
            <a:r>
              <a:rPr lang="cs-CZ" sz="2800" dirty="0">
                <a:solidFill>
                  <a:schemeClr val="accent6">
                    <a:lumMod val="75000"/>
                  </a:schemeClr>
                </a:solidFill>
                <a:latin typeface="Candara" pitchFamily="34" charset="0"/>
              </a:rPr>
              <a:t>4. V obvodu jsou sériově zapojeny tři rezistory o odporech 40 </a:t>
            </a: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ndara" pitchFamily="34" charset="0"/>
              </a:rPr>
              <a:t>Ω</a:t>
            </a:r>
            <a:r>
              <a:rPr lang="cs-CZ" sz="2800" dirty="0">
                <a:solidFill>
                  <a:schemeClr val="accent6">
                    <a:lumMod val="75000"/>
                  </a:schemeClr>
                </a:solidFill>
                <a:latin typeface="Candara" pitchFamily="34" charset="0"/>
              </a:rPr>
              <a:t>, 80 </a:t>
            </a: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ndara" pitchFamily="34" charset="0"/>
              </a:rPr>
              <a:t>Ω</a:t>
            </a:r>
            <a:r>
              <a:rPr lang="cs-CZ" sz="2800" dirty="0">
                <a:solidFill>
                  <a:schemeClr val="accent6">
                    <a:lumMod val="75000"/>
                  </a:schemeClr>
                </a:solidFill>
                <a:latin typeface="Candara" pitchFamily="34" charset="0"/>
              </a:rPr>
              <a:t> a 120 </a:t>
            </a: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ndara" pitchFamily="34" charset="0"/>
              </a:rPr>
              <a:t>Ω</a:t>
            </a:r>
            <a:r>
              <a:rPr lang="cs-CZ" sz="2800" dirty="0">
                <a:solidFill>
                  <a:schemeClr val="accent6">
                    <a:lumMod val="75000"/>
                  </a:schemeClr>
                </a:solidFill>
                <a:latin typeface="Candara" pitchFamily="34" charset="0"/>
              </a:rPr>
              <a:t>. Napětí na vnějších svorkách je 240 V. Nakresli schéma zapojení, vypočítej proud v obvodu, celkový odpor a napětí na jednotlivých rezistorech.</a:t>
            </a:r>
          </a:p>
          <a:p>
            <a:pPr marL="0" indent="0"/>
            <a:r>
              <a:rPr lang="cs-CZ" sz="2800" dirty="0">
                <a:solidFill>
                  <a:srgbClr val="C00000"/>
                </a:solidFill>
                <a:latin typeface="Candara" pitchFamily="34" charset="0"/>
              </a:rPr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232268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81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2816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2816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2816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2816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2816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2816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1605" grpId="0" build="allAtOnce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1001</TotalTime>
  <Words>698</Words>
  <Application>Microsoft Office PowerPoint</Application>
  <PresentationFormat>Předvádění na obrazovce (4:3)</PresentationFormat>
  <Paragraphs>112</Paragraphs>
  <Slides>7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4" baseType="lpstr">
      <vt:lpstr>Arial</vt:lpstr>
      <vt:lpstr>Calibri</vt:lpstr>
      <vt:lpstr>Candara</vt:lpstr>
      <vt:lpstr>Trebuchet MS</vt:lpstr>
      <vt:lpstr>Wingdings</vt:lpstr>
      <vt:lpstr>Wingdings 2</vt:lpstr>
      <vt:lpstr>Bohatý</vt:lpstr>
      <vt:lpstr>     Sériové řazení rezistorů (za sebou)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Délka</dc:title>
  <dc:creator>Kejkrt</dc:creator>
  <cp:lastModifiedBy>Mikšová Hana</cp:lastModifiedBy>
  <cp:revision>128</cp:revision>
  <dcterms:created xsi:type="dcterms:W3CDTF">2013-01-16T20:09:48Z</dcterms:created>
  <dcterms:modified xsi:type="dcterms:W3CDTF">2020-11-01T19:52:21Z</dcterms:modified>
</cp:coreProperties>
</file>