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11"/>
  </p:notesMasterIdLst>
  <p:sldIdLst>
    <p:sldId id="256" r:id="rId2"/>
    <p:sldId id="257" r:id="rId3"/>
    <p:sldId id="266" r:id="rId4"/>
    <p:sldId id="279" r:id="rId5"/>
    <p:sldId id="280" r:id="rId6"/>
    <p:sldId id="281" r:id="rId7"/>
    <p:sldId id="284" r:id="rId8"/>
    <p:sldId id="28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326B"/>
    <a:srgbClr val="FA2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941" autoAdjust="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C04FF-F2AD-4D03-B083-525C695CD0FE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DA8B-DF92-454E-951C-CBC509FC4B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7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DA8B-DF92-454E-951C-CBC509FC4BB3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43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27ED4-B38A-47D9-A7A2-2CA5706A54A5}" type="slidenum">
              <a:rPr lang="sk-SK"/>
              <a:pPr/>
              <a:t>9</a:t>
            </a:fld>
            <a:endParaRPr lang="sk-SK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134"/>
            <a:ext cx="5029200" cy="4115028"/>
          </a:xfrm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6B86-A335-4EE1-B3D4-E8B3B7A3E8E1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4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06706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32190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74838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579952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75519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C022B-96D2-47DC-B609-F553001CA3DF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175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E71A-3D8A-48A5-8747-860C47D8EF8B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9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10624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346577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5AB-66F4-4942-825D-0E4F786F30E3}" type="datetime1">
              <a:rPr lang="cs-CZ" smtClean="0"/>
              <a:t>07.11.2020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6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86D2-7E3C-4742-A6D9-1C3EB0B0481D}" type="datetime1">
              <a:rPr lang="cs-CZ" smtClean="0"/>
              <a:t>07.11.2020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5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23614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BB2E-28D2-4AF5-B87E-89C2CC66AAC7}" type="datetime1">
              <a:rPr lang="cs-CZ" smtClean="0"/>
              <a:t>07.11.2020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57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A915-7E57-4723-8FEF-337C90021233}" type="datetime1">
              <a:rPr lang="cs-CZ" smtClean="0"/>
              <a:t>07.11.2020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16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015A-28E9-4EC2-B69B-9F122839CCBF}" type="datetime1">
              <a:rPr lang="cs-CZ" smtClean="0"/>
              <a:t>07.11.2020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84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A416D-4E2C-46CB-917A-F821D03A4C80}" type="datetime1">
              <a:rPr lang="cs-CZ" smtClean="0"/>
              <a:t>07.11.2020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58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  <p:sldLayoutId id="2147483967" r:id="rId14"/>
    <p:sldLayoutId id="2147483968" r:id="rId15"/>
    <p:sldLayoutId id="214748396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3068638"/>
            <a:ext cx="6985000" cy="1754187"/>
          </a:xfrm>
        </p:spPr>
        <p:txBody>
          <a:bodyPr>
            <a:normAutofit/>
          </a:bodyPr>
          <a:lstStyle/>
          <a:p>
            <a:r>
              <a:rPr lang="cs-CZ" sz="5400" b="0" dirty="0">
                <a:latin typeface="Candara" pitchFamily="34" charset="0"/>
              </a:rPr>
              <a:t>Paralelní řazení rezistorů (vedle sebe</a:t>
            </a:r>
            <a:r>
              <a:rPr lang="cs-CZ" sz="5400" b="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854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656581" y="2064176"/>
            <a:ext cx="47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43536" y="3273986"/>
            <a:ext cx="47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1662479" y="3297112"/>
            <a:ext cx="12075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ývojový diagram: spojnice 12"/>
          <p:cNvSpPr/>
          <p:nvPr/>
        </p:nvSpPr>
        <p:spPr>
          <a:xfrm>
            <a:off x="2856660" y="5624075"/>
            <a:ext cx="576064" cy="57606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406" y="1285186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392" y="2349421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392" y="3578538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Přímá spojnice 14"/>
          <p:cNvCxnSpPr>
            <a:stCxn id="13" idx="6"/>
          </p:cNvCxnSpPr>
          <p:nvPr/>
        </p:nvCxnSpPr>
        <p:spPr>
          <a:xfrm>
            <a:off x="3432724" y="5912107"/>
            <a:ext cx="10077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95" y="5826917"/>
            <a:ext cx="188913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Přímá spojnice 19"/>
          <p:cNvCxnSpPr/>
          <p:nvPr/>
        </p:nvCxnSpPr>
        <p:spPr>
          <a:xfrm>
            <a:off x="5497279" y="3259373"/>
            <a:ext cx="898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48" y="3181989"/>
            <a:ext cx="130461" cy="1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554" y="4615019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Přímá spojnice 21"/>
          <p:cNvCxnSpPr/>
          <p:nvPr/>
        </p:nvCxnSpPr>
        <p:spPr>
          <a:xfrm flipV="1">
            <a:off x="3014042" y="1609404"/>
            <a:ext cx="0" cy="102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endCxn id="1027" idx="1"/>
          </p:cNvCxnSpPr>
          <p:nvPr/>
        </p:nvCxnSpPr>
        <p:spPr>
          <a:xfrm>
            <a:off x="3014042" y="1593161"/>
            <a:ext cx="8373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027" idx="3"/>
          </p:cNvCxnSpPr>
          <p:nvPr/>
        </p:nvCxnSpPr>
        <p:spPr>
          <a:xfrm>
            <a:off x="4473706" y="1593161"/>
            <a:ext cx="9046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378324" y="1593161"/>
            <a:ext cx="1" cy="1045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1023"/>
          <p:cNvCxnSpPr/>
          <p:nvPr/>
        </p:nvCxnSpPr>
        <p:spPr>
          <a:xfrm flipV="1">
            <a:off x="5497279" y="2657397"/>
            <a:ext cx="0" cy="1241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Přímá spojnice 1033"/>
          <p:cNvCxnSpPr>
            <a:endCxn id="1028" idx="1"/>
          </p:cNvCxnSpPr>
          <p:nvPr/>
        </p:nvCxnSpPr>
        <p:spPr>
          <a:xfrm>
            <a:off x="4345579" y="2657396"/>
            <a:ext cx="261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Přímá spojnice 1035"/>
          <p:cNvCxnSpPr>
            <a:stCxn id="1028" idx="3"/>
          </p:cNvCxnSpPr>
          <p:nvPr/>
        </p:nvCxnSpPr>
        <p:spPr>
          <a:xfrm>
            <a:off x="5229692" y="2657396"/>
            <a:ext cx="267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Přímá spojnice 1039"/>
          <p:cNvCxnSpPr/>
          <p:nvPr/>
        </p:nvCxnSpPr>
        <p:spPr>
          <a:xfrm flipV="1">
            <a:off x="3000835" y="3869026"/>
            <a:ext cx="0" cy="1053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1041"/>
          <p:cNvCxnSpPr>
            <a:endCxn id="1029" idx="1"/>
          </p:cNvCxnSpPr>
          <p:nvPr/>
        </p:nvCxnSpPr>
        <p:spPr>
          <a:xfrm>
            <a:off x="4374830" y="3886513"/>
            <a:ext cx="232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Přímá spojnice 1043"/>
          <p:cNvCxnSpPr>
            <a:stCxn id="1029" idx="3"/>
          </p:cNvCxnSpPr>
          <p:nvPr/>
        </p:nvCxnSpPr>
        <p:spPr>
          <a:xfrm>
            <a:off x="5229692" y="3886513"/>
            <a:ext cx="267586" cy="12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Přímá spojnice 1045"/>
          <p:cNvCxnSpPr/>
          <p:nvPr/>
        </p:nvCxnSpPr>
        <p:spPr>
          <a:xfrm>
            <a:off x="5378325" y="3886513"/>
            <a:ext cx="0" cy="103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Přímá spojnice 1047"/>
          <p:cNvCxnSpPr/>
          <p:nvPr/>
        </p:nvCxnSpPr>
        <p:spPr>
          <a:xfrm flipV="1">
            <a:off x="6395799" y="3247458"/>
            <a:ext cx="0" cy="2673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Přímá spojnice 1049"/>
          <p:cNvCxnSpPr>
            <a:endCxn id="1033" idx="1"/>
          </p:cNvCxnSpPr>
          <p:nvPr/>
        </p:nvCxnSpPr>
        <p:spPr>
          <a:xfrm>
            <a:off x="3000835" y="4922994"/>
            <a:ext cx="9117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Přímá spojnice 1051"/>
          <p:cNvCxnSpPr/>
          <p:nvPr/>
        </p:nvCxnSpPr>
        <p:spPr>
          <a:xfrm flipV="1">
            <a:off x="1662479" y="3287796"/>
            <a:ext cx="0" cy="2615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Přímá spojnice 1053"/>
          <p:cNvCxnSpPr>
            <a:stCxn id="1033" idx="3"/>
          </p:cNvCxnSpPr>
          <p:nvPr/>
        </p:nvCxnSpPr>
        <p:spPr>
          <a:xfrm>
            <a:off x="4534854" y="4922994"/>
            <a:ext cx="843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911" y="2588509"/>
            <a:ext cx="131847" cy="131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748" y="3801590"/>
            <a:ext cx="12858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031" y="2610118"/>
            <a:ext cx="12858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16257" y="3818879"/>
            <a:ext cx="135268" cy="135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713" y="3259570"/>
            <a:ext cx="135259" cy="13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64" y="5817650"/>
            <a:ext cx="188913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2" name="TextovéPole 1061"/>
          <p:cNvSpPr txBox="1"/>
          <p:nvPr/>
        </p:nvSpPr>
        <p:spPr>
          <a:xfrm>
            <a:off x="4731632" y="3668183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A</a:t>
            </a:r>
          </a:p>
        </p:txBody>
      </p:sp>
      <p:sp>
        <p:nvSpPr>
          <p:cNvPr id="1065" name="TextovéPole 1064"/>
          <p:cNvSpPr txBox="1"/>
          <p:nvPr/>
        </p:nvSpPr>
        <p:spPr>
          <a:xfrm>
            <a:off x="3984092" y="137787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7" name="Obdélník 1066"/>
          <p:cNvSpPr/>
          <p:nvPr/>
        </p:nvSpPr>
        <p:spPr>
          <a:xfrm>
            <a:off x="4725220" y="311687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2</a:t>
            </a:r>
          </a:p>
        </p:txBody>
      </p:sp>
      <p:sp>
        <p:nvSpPr>
          <p:cNvPr id="1068" name="TextovéPole 1067"/>
          <p:cNvSpPr txBox="1"/>
          <p:nvPr/>
        </p:nvSpPr>
        <p:spPr>
          <a:xfrm>
            <a:off x="4046412" y="470649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9" name="TextovéPole 1068"/>
          <p:cNvSpPr txBox="1"/>
          <p:nvPr/>
        </p:nvSpPr>
        <p:spPr>
          <a:xfrm>
            <a:off x="4317826" y="5969306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+</a:t>
            </a:r>
          </a:p>
        </p:txBody>
      </p:sp>
      <p:sp>
        <p:nvSpPr>
          <p:cNvPr id="1070" name="TextovéPole 1069"/>
          <p:cNvSpPr txBox="1"/>
          <p:nvPr/>
        </p:nvSpPr>
        <p:spPr>
          <a:xfrm>
            <a:off x="4982516" y="5969305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-</a:t>
            </a:r>
          </a:p>
        </p:txBody>
      </p:sp>
      <p:sp>
        <p:nvSpPr>
          <p:cNvPr id="1072" name="Obdélník 1071"/>
          <p:cNvSpPr/>
          <p:nvPr/>
        </p:nvSpPr>
        <p:spPr>
          <a:xfrm>
            <a:off x="3936583" y="863916"/>
            <a:ext cx="466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1</a:t>
            </a:r>
          </a:p>
        </p:txBody>
      </p:sp>
      <p:sp>
        <p:nvSpPr>
          <p:cNvPr id="1073" name="TextovéPole 1072"/>
          <p:cNvSpPr txBox="1"/>
          <p:nvPr/>
        </p:nvSpPr>
        <p:spPr>
          <a:xfrm>
            <a:off x="3979086" y="5221290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</p:txBody>
      </p:sp>
      <p:sp>
        <p:nvSpPr>
          <p:cNvPr id="1075" name="TextovéPole 1074"/>
          <p:cNvSpPr txBox="1"/>
          <p:nvPr/>
        </p:nvSpPr>
        <p:spPr>
          <a:xfrm>
            <a:off x="2949748" y="567259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A</a:t>
            </a:r>
          </a:p>
        </p:txBody>
      </p:sp>
      <p:sp>
        <p:nvSpPr>
          <p:cNvPr id="1077" name="Obdélník 1076"/>
          <p:cNvSpPr/>
          <p:nvPr/>
        </p:nvSpPr>
        <p:spPr>
          <a:xfrm>
            <a:off x="4747662" y="1922223"/>
            <a:ext cx="341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1</a:t>
            </a:r>
          </a:p>
        </p:txBody>
      </p:sp>
      <p:sp>
        <p:nvSpPr>
          <p:cNvPr id="1078" name="TextovéPole 1077"/>
          <p:cNvSpPr txBox="1"/>
          <p:nvPr/>
        </p:nvSpPr>
        <p:spPr>
          <a:xfrm>
            <a:off x="236584" y="566242"/>
            <a:ext cx="7992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Schéma zapojení rezistorů v elektrickém obvodu vedle sebe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446090" y="2525841"/>
            <a:ext cx="892586" cy="2571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090" y="3713681"/>
            <a:ext cx="933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Přímá spojnice 11"/>
          <p:cNvCxnSpPr/>
          <p:nvPr/>
        </p:nvCxnSpPr>
        <p:spPr>
          <a:xfrm>
            <a:off x="5105452" y="5921374"/>
            <a:ext cx="12903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3" idx="1"/>
          </p:cNvCxnSpPr>
          <p:nvPr/>
        </p:nvCxnSpPr>
        <p:spPr>
          <a:xfrm flipH="1">
            <a:off x="2870026" y="2654432"/>
            <a:ext cx="57606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7" idx="1"/>
          </p:cNvCxnSpPr>
          <p:nvPr/>
        </p:nvCxnSpPr>
        <p:spPr>
          <a:xfrm flipH="1" flipV="1">
            <a:off x="2870026" y="3865884"/>
            <a:ext cx="576064" cy="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870026" y="2654433"/>
            <a:ext cx="3316" cy="121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348" y="2374421"/>
            <a:ext cx="5603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663" y="5338078"/>
            <a:ext cx="479589" cy="67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47" name="Přímá spojnice 1046"/>
          <p:cNvCxnSpPr>
            <a:stCxn id="13" idx="2"/>
          </p:cNvCxnSpPr>
          <p:nvPr/>
        </p:nvCxnSpPr>
        <p:spPr>
          <a:xfrm flipH="1">
            <a:off x="1662479" y="5912107"/>
            <a:ext cx="1194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62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692696"/>
            <a:ext cx="7884864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V paralelním zapojení platí: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 celkový elektrický odpor rezistorů spojených vedle sebe platí:                                             Pro 2 rezistory: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Elektrické napětí je stejné ve všech větvích.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                          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U = </a:t>
            </a:r>
            <a:r>
              <a:rPr lang="cs-CZ" sz="2800" dirty="0" err="1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konst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.</a:t>
            </a:r>
            <a:endParaRPr lang="cs-CZ" sz="2800" baseline="-25000" dirty="0">
              <a:solidFill>
                <a:schemeClr val="accent5">
                  <a:lumMod val="50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Elektrický proud v nerozvětvené části obvodu je roven součtu proudů ve větvích.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                          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I = I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1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+ I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2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Poměr proudů ve větvích je roven obrácenému poměru odporů rezistorů.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                          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R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1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: R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2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= I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2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 : I</a:t>
            </a:r>
            <a:r>
              <a:rPr lang="cs-CZ" sz="2800" baseline="-25000" dirty="0">
                <a:solidFill>
                  <a:schemeClr val="accent5">
                    <a:lumMod val="50000"/>
                  </a:schemeClr>
                </a:solidFill>
                <a:latin typeface="Candara" pitchFamily="34" charset="0"/>
              </a:rPr>
              <a:t>1</a:t>
            </a:r>
          </a:p>
          <a:p>
            <a:pPr marL="0" indent="0">
              <a:buNone/>
            </a:pPr>
            <a:endParaRPr lang="cs-CZ" sz="2400" b="1" baseline="-25000" dirty="0">
              <a:solidFill>
                <a:srgbClr val="C00000"/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1420802" cy="75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98691"/>
            <a:ext cx="1296144" cy="73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59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Příklady: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1. V elektrickém obvodu jsou paralelně zapojeny rezistory o odporech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60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Napětí zdroje je 12 V.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proud prochází jednotlivými rezistory?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je celkový proud v obvodu?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je celkový odpor?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60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12 V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?[A]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? 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u="sng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sz="2400" u="sng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sz="2400" u="sng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Rezistory prochází proud 0,2 A </a:t>
            </a:r>
            <a:r>
              <a:rPr lang="cs-CZ" sz="2400" dirty="0" err="1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a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0,6 A. Celkový proud           v obvodu je 0,8 A. Celkový odpor je 15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36722" y="5532322"/>
            <a:ext cx="1665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15 </a:t>
            </a:r>
            <a:r>
              <a:rPr lang="el-GR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sng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077269" y="2861934"/>
            <a:ext cx="1702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 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= 12 : 60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0,2 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35896" y="2881331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12 : 20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0,6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1294" y="2881331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+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0,2 + 0,6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0,8 A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22" y="4859442"/>
            <a:ext cx="1302353" cy="6728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saturation sat="40000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173" y="4134228"/>
            <a:ext cx="13287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497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2. V elektrickém obvodu jsou paralelně zapojeny dvě žárovky o odporech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15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Jsou připojeny ke zdroji napětí 6 V. Vypočítej: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proud prochází rezistory?</a:t>
            </a:r>
          </a:p>
          <a:p>
            <a:pPr marL="514350" indent="-514350">
              <a:buAutoNum type="alphaLcParenR"/>
            </a:pPr>
            <a:r>
              <a:rPr lang="cs-CZ" sz="240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je celkový proud v obvodu?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Jaký je celkový odpor na žárovkách?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15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6 V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? [A]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?[A]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u="sng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Žárovkami prochází proud 0,4 A </a:t>
            </a:r>
            <a:r>
              <a:rPr lang="cs-CZ" sz="2400" dirty="0" err="1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a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0,3 A. Celkový proud v obvodu je 0,7 A. Celkový odpor na žárovkách je </a:t>
            </a:r>
            <a:r>
              <a:rPr lang="cs-CZ" sz="2400" dirty="0" err="1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přibl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8,6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964584" y="4570000"/>
            <a:ext cx="1328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R≐8,6 </a:t>
            </a:r>
            <a:r>
              <a:rPr lang="el-GR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31460" y="3098205"/>
            <a:ext cx="1576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 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= 6 : 15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0,4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59979" y="3098205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6  : 20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0,3 A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912" y="3852734"/>
            <a:ext cx="1396400" cy="73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771800" y="4308468"/>
            <a:ext cx="1653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+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0,4 + 0,3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0,7 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584" y="3098205"/>
            <a:ext cx="13287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94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3. V elektrickém obvodu jsou paralelně zapojeny dva spotřebiče o odporech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200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40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Druhým spotřebičem prochází proud 5 A. Vypočítejte: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spotřebičů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Proud , který prochází prvním spotřebičem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proud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Napětí mezi uzly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40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5 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I,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?[A]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?[V]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je 33,3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Prvním spotřebičem prochází proud 1 A. Celkový proud je 6 A. Napětí mezi uzly je 200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167672" y="4887744"/>
            <a:ext cx="1584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≐ 33,3 </a:t>
            </a:r>
            <a:r>
              <a:rPr lang="el-GR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73873" y="2745092"/>
            <a:ext cx="1822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200 : 200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30067" y="2750970"/>
            <a:ext cx="1464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.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5 . 40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200 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43793" y="4149080"/>
            <a:ext cx="12153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+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1 + 5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6 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794" y="3341626"/>
            <a:ext cx="13287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498" y="4090926"/>
            <a:ext cx="1448527" cy="68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2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4. V elektrickém obvodu jsou paralelně zapojeny dva rezistory o odporech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60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Prvním rezistorem prochází proud 2 A. Vypočítejte: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rezistorů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Proud , který prochází druhým rezistorem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proud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Napětí mezi uzly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60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2 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I,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?[A]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?[V]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je 20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Druhým spotřebičem prochází proud 4 A. Celkový proud je 6 A. Napětí mezi uzly je 120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138186" y="4788868"/>
            <a:ext cx="1584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20 </a:t>
            </a:r>
            <a:r>
              <a:rPr lang="el-GR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73873" y="2745092"/>
            <a:ext cx="1822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= 120 : 30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4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30067" y="2750970"/>
            <a:ext cx="1464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.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2 . 60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120 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43793" y="4149080"/>
            <a:ext cx="12153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+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2 + 4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6 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516" y="3345256"/>
            <a:ext cx="13287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516" y="4094556"/>
            <a:ext cx="1363590" cy="70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61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5. V elektrickém obvodu jsou paralelně zapojeny dva spotřebiče o odporech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15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Do těchto dvou větví se dělí proud 5,4 A. Vypočítejte: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spotřebičů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Proud , který prochází jednotlivými spotřebiči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Napětí na spotřebičích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15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 = 5,4 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, 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?[A]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?[V]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Celkový odpor je 10 </a:t>
            </a:r>
            <a:r>
              <a:rPr lang="el-GR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. Spotřebiči prochází proud 3,6 A </a:t>
            </a:r>
            <a:r>
              <a:rPr lang="cs-CZ" sz="2400" dirty="0" err="1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a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1,8 A. Napětí na spotřebičích je 54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96819" y="4380448"/>
            <a:ext cx="1584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R = 10 </a:t>
            </a:r>
            <a:r>
              <a:rPr lang="el-GR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47840" y="2984393"/>
            <a:ext cx="1822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= 54 : 30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1,8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79912" y="2970927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I . R</a:t>
            </a:r>
            <a:endParaRPr lang="cs-CZ" sz="2400" baseline="-25000" dirty="0">
              <a:solidFill>
                <a:schemeClr val="accent5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5,4 . 10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U = 54 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79727" y="4252618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U : R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54 : 15</a:t>
            </a:r>
          </a:p>
          <a:p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I</a:t>
            </a:r>
            <a:r>
              <a:rPr lang="cs-CZ" sz="2400" u="dbl" baseline="-25000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5">
                    <a:lumMod val="75000"/>
                  </a:schemeClr>
                </a:solidFill>
                <a:latin typeface="Candara" pitchFamily="34" charset="0"/>
              </a:rPr>
              <a:t> = 3,6 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819" y="2970606"/>
            <a:ext cx="13287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819" y="3682298"/>
            <a:ext cx="1328737" cy="69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45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Line 2"/>
          <p:cNvSpPr>
            <a:spLocks noChangeShapeType="1"/>
          </p:cNvSpPr>
          <p:nvPr/>
        </p:nvSpPr>
        <p:spPr bwMode="auto">
          <a:xfrm flipH="1">
            <a:off x="0" y="1971675"/>
            <a:ext cx="8191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prstDash val="lgDash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3" name="Line 3"/>
          <p:cNvSpPr>
            <a:spLocks noChangeShapeType="1"/>
          </p:cNvSpPr>
          <p:nvPr/>
        </p:nvSpPr>
        <p:spPr bwMode="auto">
          <a:xfrm>
            <a:off x="771525" y="2120900"/>
            <a:ext cx="761841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4" name="Line 4"/>
          <p:cNvSpPr>
            <a:spLocks noChangeShapeType="1"/>
          </p:cNvSpPr>
          <p:nvPr/>
        </p:nvSpPr>
        <p:spPr bwMode="auto">
          <a:xfrm flipH="1">
            <a:off x="9525" y="2111375"/>
            <a:ext cx="8191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prstDash val="lgDash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19100" y="361309"/>
            <a:ext cx="281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Aft>
                <a:spcPct val="15000"/>
              </a:spcAft>
            </a:pPr>
            <a:r>
              <a:rPr lang="cs-CZ" sz="3200" dirty="0">
                <a:solidFill>
                  <a:schemeClr val="bg1"/>
                </a:solidFill>
                <a:latin typeface="Candara" panose="020E0502030303020204" pitchFamily="34" charset="0"/>
              </a:rPr>
              <a:t>Otázky a úkoly:</a:t>
            </a:r>
            <a:endParaRPr lang="cs-CZ" sz="32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189807" y="946084"/>
            <a:ext cx="8942387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00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71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743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572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1. Co platí pro celkový odpor v paralelním zapojení?</a:t>
            </a:r>
          </a:p>
          <a:p>
            <a:pPr marL="0" indent="0"/>
            <a:r>
              <a:rPr lang="cs-CZ" sz="25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ndara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2. Co platí pro celkové napětí v sériovém zapojení?</a:t>
            </a:r>
          </a:p>
          <a:p>
            <a:pPr marL="0" indent="0"/>
            <a:endParaRPr lang="cs-CZ" sz="2500" dirty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 marL="0" indent="0"/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3. Co platí pro elektrický proud v sériovém zapojení?</a:t>
            </a:r>
          </a:p>
          <a:p>
            <a:pPr marL="0" indent="0"/>
            <a:endParaRPr lang="cs-CZ" sz="2500" dirty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  <a:p>
            <a:pPr marL="0" indent="0"/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4. V elektrickém obvodu je zapojený zdroj napětí, spínač a dva rezistory o odporech R</a:t>
            </a:r>
            <a:r>
              <a:rPr lang="cs-CZ" sz="2500" baseline="-250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= 4 k</a:t>
            </a:r>
            <a:r>
              <a:rPr lang="el-GR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sz="2500" baseline="-250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= 3,2 k</a:t>
            </a:r>
            <a:r>
              <a:rPr lang="el-GR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zapojené paralelně. Prvním rezistorem prochází proud 8 mA. Vypočítej:</a:t>
            </a:r>
          </a:p>
          <a:p>
            <a:pPr>
              <a:buAutoNum type="alphaLcParenR"/>
            </a:pP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Napětí mezi svorkami rezistorů</a:t>
            </a:r>
          </a:p>
          <a:p>
            <a:pPr>
              <a:buAutoNum type="alphaLcParenR"/>
            </a:pP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Proud, který prochází druhým rezistorem a celkový proud</a:t>
            </a:r>
          </a:p>
          <a:p>
            <a:pPr>
              <a:buAutoNum type="alphaLcParenR"/>
            </a:pP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Výsledný odpor rezistorů</a:t>
            </a:r>
          </a:p>
          <a:p>
            <a:pPr>
              <a:buAutoNum type="alphaLcParenR"/>
            </a:pPr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Nakresli schéma zapojení </a:t>
            </a:r>
          </a:p>
          <a:p>
            <a:pPr marL="0" indent="0"/>
            <a:r>
              <a:rPr lang="cs-CZ" sz="25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endParaRPr lang="cs-CZ" sz="2500" dirty="0">
              <a:solidFill>
                <a:srgbClr val="C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8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1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16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16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16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16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16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 build="allAtOnce" autoUpdateAnimBg="0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1138</TotalTime>
  <Words>931</Words>
  <Application>Microsoft Office PowerPoint</Application>
  <PresentationFormat>Předvádění na obrazovce (4:3)</PresentationFormat>
  <Paragraphs>150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Trebuchet MS</vt:lpstr>
      <vt:lpstr>Wingdings 3</vt:lpstr>
      <vt:lpstr>Fazeta</vt:lpstr>
      <vt:lpstr>Paralelní řazení rezistorů (vedle sebe)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Délka</dc:title>
  <dc:creator>Kejkrt</dc:creator>
  <cp:lastModifiedBy>Mikšová Hana</cp:lastModifiedBy>
  <cp:revision>155</cp:revision>
  <dcterms:created xsi:type="dcterms:W3CDTF">2013-01-16T20:09:48Z</dcterms:created>
  <dcterms:modified xsi:type="dcterms:W3CDTF">2020-11-07T16:43:17Z</dcterms:modified>
</cp:coreProperties>
</file>